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9" r:id="rId1"/>
  </p:sldMasterIdLst>
  <p:notesMasterIdLst>
    <p:notesMasterId r:id="rId44"/>
  </p:notesMasterIdLst>
  <p:handoutMasterIdLst>
    <p:handoutMasterId r:id="rId45"/>
  </p:handoutMasterIdLst>
  <p:sldIdLst>
    <p:sldId id="256" r:id="rId2"/>
    <p:sldId id="296" r:id="rId3"/>
    <p:sldId id="323" r:id="rId4"/>
    <p:sldId id="271" r:id="rId5"/>
    <p:sldId id="315" r:id="rId6"/>
    <p:sldId id="316" r:id="rId7"/>
    <p:sldId id="326" r:id="rId8"/>
    <p:sldId id="299" r:id="rId9"/>
    <p:sldId id="317" r:id="rId10"/>
    <p:sldId id="279" r:id="rId11"/>
    <p:sldId id="284" r:id="rId12"/>
    <p:sldId id="261" r:id="rId13"/>
    <p:sldId id="262" r:id="rId14"/>
    <p:sldId id="318" r:id="rId15"/>
    <p:sldId id="327" r:id="rId16"/>
    <p:sldId id="332" r:id="rId17"/>
    <p:sldId id="264" r:id="rId18"/>
    <p:sldId id="265" r:id="rId19"/>
    <p:sldId id="301" r:id="rId20"/>
    <p:sldId id="274" r:id="rId21"/>
    <p:sldId id="287" r:id="rId22"/>
    <p:sldId id="346" r:id="rId23"/>
    <p:sldId id="297" r:id="rId24"/>
    <p:sldId id="290" r:id="rId25"/>
    <p:sldId id="291" r:id="rId26"/>
    <p:sldId id="293" r:id="rId27"/>
    <p:sldId id="302" r:id="rId28"/>
    <p:sldId id="351" r:id="rId29"/>
    <p:sldId id="333" r:id="rId30"/>
    <p:sldId id="334" r:id="rId31"/>
    <p:sldId id="335" r:id="rId32"/>
    <p:sldId id="336" r:id="rId33"/>
    <p:sldId id="337" r:id="rId34"/>
    <p:sldId id="338" r:id="rId35"/>
    <p:sldId id="339" r:id="rId36"/>
    <p:sldId id="340" r:id="rId37"/>
    <p:sldId id="349" r:id="rId38"/>
    <p:sldId id="344" r:id="rId39"/>
    <p:sldId id="347" r:id="rId40"/>
    <p:sldId id="348" r:id="rId41"/>
    <p:sldId id="345" r:id="rId42"/>
    <p:sldId id="352" r:id="rId43"/>
  </p:sldIdLst>
  <p:sldSz cx="12192000" cy="6858000"/>
  <p:notesSz cx="6858000" cy="160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7202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32" autoAdjust="0"/>
    <p:restoredTop sz="84882" autoAdjust="0"/>
  </p:normalViewPr>
  <p:slideViewPr>
    <p:cSldViewPr>
      <p:cViewPr varScale="1">
        <p:scale>
          <a:sx n="73" d="100"/>
          <a:sy n="73" d="100"/>
        </p:scale>
        <p:origin x="546" y="66"/>
      </p:cViewPr>
      <p:guideLst>
        <p:guide orient="horz" pos="1296"/>
        <p:guide pos="3840"/>
      </p:guideLst>
    </p:cSldViewPr>
  </p:slideViewPr>
  <p:notesTextViewPr>
    <p:cViewPr>
      <p:scale>
        <a:sx n="1" d="1"/>
        <a:sy n="1" d="1"/>
      </p:scale>
      <p:origin x="0" y="-1266"/>
    </p:cViewPr>
  </p:notesTextViewPr>
  <p:sorterViewPr>
    <p:cViewPr varScale="1">
      <p:scale>
        <a:sx n="100" d="100"/>
        <a:sy n="100" d="100"/>
      </p:scale>
      <p:origin x="0" y="-13008"/>
    </p:cViewPr>
  </p:sorterViewPr>
  <p:notesViewPr>
    <p:cSldViewPr>
      <p:cViewPr>
        <p:scale>
          <a:sx n="125" d="100"/>
          <a:sy n="125" d="100"/>
        </p:scale>
        <p:origin x="2928" y="96"/>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p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defTabSz="457200" rtl="0" eaLnBrk="0" fontAlgn="base" hangingPunct="0">
      <a:spcBef>
        <a:spcPct val="30000"/>
      </a:spcBef>
      <a:spcAft>
        <a:spcPct val="0"/>
      </a:spcAft>
      <a:buClr>
        <a:srgbClr val="C00000"/>
      </a:buClr>
      <a:buFont typeface="Calibri" panose="020F0502020204030204" pitchFamily="34" charset="0"/>
      <a:buChar char="●"/>
      <a:defRPr sz="1200" b="1" kern="1200">
        <a:solidFill>
          <a:schemeClr val="tx1"/>
        </a:solidFill>
        <a:latin typeface="+mn-lt"/>
        <a:ea typeface="+mn-ea"/>
        <a:cs typeface="+mn-cs"/>
      </a:defRPr>
    </a:lvl1pPr>
    <a:lvl2pPr marL="395288" indent="-171450" algn="l" defTabSz="457200" rtl="0" eaLnBrk="0" fontAlgn="base" hangingPunct="0">
      <a:spcBef>
        <a:spcPct val="30000"/>
      </a:spcBef>
      <a:spcAft>
        <a:spcPct val="0"/>
      </a:spcAft>
      <a:buClr>
        <a:srgbClr val="008000"/>
      </a:buClr>
      <a:buSzPct val="70000"/>
      <a:buFont typeface="Wingdings" panose="05000000000000000000" pitchFamily="2" charset="2"/>
      <a:buChar char="n"/>
      <a:defRPr sz="1200" b="1" kern="1200">
        <a:solidFill>
          <a:schemeClr val="tx1"/>
        </a:solidFill>
        <a:latin typeface="+mn-lt"/>
        <a:ea typeface="+mn-ea"/>
        <a:cs typeface="+mn-cs"/>
      </a:defRPr>
    </a:lvl2pPr>
    <a:lvl3pPr marL="628650" indent="-171450" algn="l" defTabSz="457200" rtl="0" eaLnBrk="0" fontAlgn="base" hangingPunct="0">
      <a:spcBef>
        <a:spcPct val="30000"/>
      </a:spcBef>
      <a:spcAft>
        <a:spcPct val="0"/>
      </a:spcAft>
      <a:buClr>
        <a:schemeClr val="tx2"/>
      </a:buClr>
      <a:buSzPct val="70000"/>
      <a:buFont typeface="Wingdings" panose="05000000000000000000" pitchFamily="2" charset="2"/>
      <a:buChar char="®"/>
      <a:defRPr sz="1200" b="1" kern="1200">
        <a:solidFill>
          <a:schemeClr val="tx1"/>
        </a:solidFill>
        <a:latin typeface="+mn-lt"/>
        <a:ea typeface="+mn-ea"/>
        <a:cs typeface="+mn-cs"/>
      </a:defRPr>
    </a:lvl3pPr>
    <a:lvl4pPr marL="854075" indent="-173038"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smtClean="0"/>
              <a:t>Slide</a:t>
            </a:r>
            <a:r>
              <a:rPr lang="en-US" altLang="en-US" b="1" baseline="0" dirty="0" smtClean="0"/>
              <a:t> deck Release 2 additions:</a:t>
            </a:r>
          </a:p>
          <a:p>
            <a:pPr marL="0" indent="0">
              <a:buNone/>
            </a:pPr>
            <a:r>
              <a:rPr lang="en-US" altLang="en-US" b="1" baseline="0" dirty="0" smtClean="0"/>
              <a:t>#11: changed order of text to keep “recently widowed” separate from head of household</a:t>
            </a:r>
          </a:p>
          <a:p>
            <a:pPr marL="0" indent="0">
              <a:buNone/>
            </a:pPr>
            <a:r>
              <a:rPr lang="en-US" altLang="en-US" b="1" baseline="0" dirty="0" smtClean="0"/>
              <a:t>#12: added “if recognized in your state” to mention of common law marriage</a:t>
            </a:r>
          </a:p>
          <a:p>
            <a:pPr marL="0" indent="0">
              <a:buNone/>
            </a:pPr>
            <a:r>
              <a:rPr lang="en-US" altLang="en-US" b="1" baseline="0" dirty="0" smtClean="0"/>
              <a:t>#29: removed reference to head of household when married to a non-resident alien and added speaker note to see Slide Deck 10</a:t>
            </a:r>
          </a:p>
          <a:p>
            <a:pPr marL="0" indent="0">
              <a:buNone/>
            </a:pPr>
            <a:r>
              <a:rPr lang="en-US" altLang="en-US" b="1" baseline="0" dirty="0" smtClean="0"/>
              <a:t>#41: removed entire text and replaced with “See Slide Deck 10 Unique Filing Status”</a:t>
            </a:r>
          </a:p>
          <a:p>
            <a:pPr marL="0" indent="0">
              <a:buNone/>
            </a:pPr>
            <a:endParaRPr lang="en-US" altLang="en-US" b="1" dirty="0" smtClean="0"/>
          </a:p>
          <a:p>
            <a:pPr marL="171450" indent="-171450"/>
            <a:r>
              <a:rPr lang="en-US" altLang="en-US" b="1" dirty="0" smtClean="0"/>
              <a:t>The </a:t>
            </a:r>
            <a:r>
              <a:rPr lang="en-US" altLang="en-US" b="1" dirty="0"/>
              <a:t>first slides cover the core material for Filing </a:t>
            </a:r>
            <a:r>
              <a:rPr lang="en-US" altLang="en-US" b="1" dirty="0" smtClean="0"/>
              <a:t>Status</a:t>
            </a:r>
          </a:p>
          <a:p>
            <a:pPr marL="171450" indent="-171450"/>
            <a:r>
              <a:rPr lang="en-US" altLang="en-US" b="1" dirty="0" smtClean="0"/>
              <a:t>There </a:t>
            </a:r>
            <a:r>
              <a:rPr lang="en-US" altLang="en-US" b="1" dirty="0"/>
              <a:t>are many more slides than</a:t>
            </a:r>
            <a:r>
              <a:rPr lang="en-US" altLang="en-US" b="1" baseline="0" dirty="0"/>
              <a:t> are needed </a:t>
            </a:r>
            <a:r>
              <a:rPr lang="en-US" altLang="en-US" b="1" baseline="0" dirty="0" smtClean="0"/>
              <a:t>for </a:t>
            </a:r>
            <a:r>
              <a:rPr lang="en-US" altLang="en-US" b="1" baseline="0" dirty="0"/>
              <a:t>Instructors to present this tax </a:t>
            </a:r>
            <a:r>
              <a:rPr lang="en-US" altLang="en-US" b="1" baseline="0" dirty="0" smtClean="0"/>
              <a:t>topic</a:t>
            </a:r>
          </a:p>
          <a:p>
            <a:pPr marL="171450" indent="-171450"/>
            <a:r>
              <a:rPr lang="en-US" altLang="en-US" b="1" dirty="0" smtClean="0"/>
              <a:t>Instructors</a:t>
            </a:r>
            <a:r>
              <a:rPr lang="en-US" altLang="en-US" b="1" baseline="0" dirty="0" smtClean="0"/>
              <a:t> </a:t>
            </a:r>
            <a:r>
              <a:rPr lang="en-US" altLang="en-US" b="1" baseline="0" dirty="0"/>
              <a:t>should choose those slides necessary to prompt discussion depending on the experience level of their </a:t>
            </a:r>
            <a:r>
              <a:rPr lang="en-US" altLang="en-US" b="1" baseline="0" dirty="0" smtClean="0"/>
              <a:t>volunteers</a:t>
            </a:r>
          </a:p>
          <a:p>
            <a:pPr marL="171450" indent="-171450"/>
            <a:r>
              <a:rPr lang="en-US" altLang="en-US" b="1" baseline="0" dirty="0" smtClean="0"/>
              <a:t>Key </a:t>
            </a:r>
            <a:r>
              <a:rPr lang="en-US" altLang="en-US" b="1" baseline="0" dirty="0"/>
              <a:t>Slides for new Volunteers include: 3, 8, 9, 14, 17, 18, </a:t>
            </a:r>
            <a:r>
              <a:rPr lang="en-US" altLang="en-US" b="1" baseline="0" dirty="0" smtClean="0"/>
              <a:t>20</a:t>
            </a:r>
          </a:p>
          <a:p>
            <a:pPr marL="171450" indent="-171450"/>
            <a:r>
              <a:rPr lang="en-US" altLang="en-US" b="1" baseline="0" dirty="0" smtClean="0"/>
              <a:t>For </a:t>
            </a:r>
            <a:r>
              <a:rPr lang="en-US" altLang="en-US" b="1" baseline="0" dirty="0"/>
              <a:t>returning volunteers only slide 8 may be needed to prompt </a:t>
            </a:r>
            <a:r>
              <a:rPr lang="en-US" altLang="en-US" b="1" baseline="0" dirty="0" smtClean="0"/>
              <a:t>discussion</a:t>
            </a:r>
          </a:p>
          <a:p>
            <a:pPr marL="171450" indent="-171450"/>
            <a:r>
              <a:rPr lang="en-US" altLang="en-US" b="1" baseline="0" dirty="0" smtClean="0"/>
              <a:t>This </a:t>
            </a:r>
            <a:r>
              <a:rPr lang="en-US" altLang="en-US" b="1" baseline="0" dirty="0"/>
              <a:t>slide set can also be a good review resource for those certifying through </a:t>
            </a:r>
            <a:r>
              <a:rPr lang="en-US" altLang="en-US" b="1" baseline="0" dirty="0" smtClean="0"/>
              <a:t>self-study</a:t>
            </a:r>
          </a:p>
          <a:p>
            <a:pPr marL="171450" indent="-171450"/>
            <a:r>
              <a:rPr lang="en-US" altLang="en-US" b="1" dirty="0" smtClean="0"/>
              <a:t>The</a:t>
            </a:r>
            <a:r>
              <a:rPr lang="en-US" altLang="en-US" b="1" baseline="0" dirty="0" smtClean="0"/>
              <a:t> </a:t>
            </a:r>
            <a:r>
              <a:rPr lang="en-US" altLang="en-US" b="1" baseline="0" dirty="0"/>
              <a:t>following comprehensive topic for Filing Status are at the end of the presentation:</a:t>
            </a:r>
          </a:p>
          <a:p>
            <a:pPr lvl="1"/>
            <a:r>
              <a:rPr lang="en-GB" altLang="en-US" b="1" dirty="0" smtClean="0"/>
              <a:t>Slides 30 - 33: </a:t>
            </a:r>
            <a:r>
              <a:rPr lang="en-GB" altLang="en-US" b="1" dirty="0"/>
              <a:t>Married Filing Separately Community Property States</a:t>
            </a:r>
          </a:p>
          <a:p>
            <a:pPr lvl="1"/>
            <a:r>
              <a:rPr lang="en-GB" b="1" dirty="0"/>
              <a:t>Slides</a:t>
            </a:r>
            <a:r>
              <a:rPr lang="en-GB" b="1" dirty="0" smtClean="0"/>
              <a:t> 34 - 41: </a:t>
            </a:r>
            <a:r>
              <a:rPr lang="en-GB" b="1" dirty="0"/>
              <a:t>Injured Spouse</a:t>
            </a:r>
          </a:p>
          <a:p>
            <a:pPr marL="0" indent="0">
              <a:buNone/>
            </a:pPr>
            <a:endParaRPr lang="en-US" altLang="en-US" b="1" baseline="0" dirty="0"/>
          </a:p>
          <a:p>
            <a:pPr marL="0" indent="0">
              <a:buNone/>
            </a:pPr>
            <a:endParaRPr lang="en-US" altLang="en-US" b="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11526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Qualifying </a:t>
            </a:r>
            <a:r>
              <a:rPr lang="en-US" b="1" dirty="0" err="1"/>
              <a:t>widow(er</a:t>
            </a:r>
            <a:r>
              <a:rPr lang="en-US" b="1" dirty="0"/>
              <a:t>) uses MFJ tax rates</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10</a:t>
            </a:fld>
            <a:endParaRPr lang="en-US" altLang="en-US" dirty="0"/>
          </a:p>
        </p:txBody>
      </p:sp>
    </p:spTree>
    <p:extLst>
      <p:ext uri="{BB962C8B-B14F-4D97-AF65-F5344CB8AC3E}">
        <p14:creationId xmlns:p14="http://schemas.microsoft.com/office/powerpoint/2010/main" val="55867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b="1" dirty="0"/>
              <a:t>Legally</a:t>
            </a:r>
            <a:r>
              <a:rPr lang="en-US" altLang="en-US" b="1" baseline="0" dirty="0"/>
              <a:t> separated involves a court document; a </a:t>
            </a:r>
            <a:r>
              <a:rPr lang="en-US" altLang="en-US" b="1" u="sng" baseline="0" dirty="0"/>
              <a:t>private contract is not enough</a:t>
            </a:r>
            <a:br>
              <a:rPr lang="en-US" altLang="en-US" b="1" u="sng" baseline="0" dirty="0"/>
            </a:br>
            <a:endParaRPr lang="en-US" altLang="en-US" b="1" u="sng" baseline="0" dirty="0"/>
          </a:p>
          <a:p>
            <a:r>
              <a:rPr lang="en-US" altLang="en-US" b="1" u="none" baseline="0" dirty="0"/>
              <a:t>Some taxpayers will mark “Legally Separated” on the I&amp;I Sheet when they are simply not living together anymore.  It is important to ask if they have a court </a:t>
            </a:r>
            <a:r>
              <a:rPr lang="en-US" altLang="en-US" b="1" u="none" baseline="0" dirty="0" smtClean="0"/>
              <a:t>document</a:t>
            </a:r>
          </a:p>
          <a:p>
            <a:endParaRPr lang="en-US" altLang="en-US" b="1" u="none" baseline="0" dirty="0" smtClean="0"/>
          </a:p>
          <a:p>
            <a:r>
              <a:rPr lang="en-US" altLang="en-US" b="1" u="none" baseline="0" dirty="0" smtClean="0"/>
              <a:t>As of 3/18, all states recognize “Legally Separate” EXCEPT Delaware, Florida, Georgia, Mississippi, Pennsylvania and Texas. Verify your state policy</a:t>
            </a:r>
            <a:endParaRPr lang="en-US" altLang="en-US" b="1" u="none"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9853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457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b="1" dirty="0"/>
              <a:t>One return combining income and deductions of both spouses</a:t>
            </a:r>
          </a:p>
          <a:p>
            <a:r>
              <a:rPr lang="en-US" altLang="en-US" b="1" dirty="0"/>
              <a:t>On last day of year:</a:t>
            </a:r>
          </a:p>
          <a:p>
            <a:pPr lvl="1">
              <a:lnSpc>
                <a:spcPct val="110000"/>
              </a:lnSpc>
              <a:spcBef>
                <a:spcPts val="634"/>
              </a:spcBef>
            </a:pPr>
            <a:r>
              <a:rPr lang="en-US" altLang="en-US" b="1" dirty="0"/>
              <a:t>Married and live together</a:t>
            </a:r>
          </a:p>
          <a:p>
            <a:pPr lvl="1">
              <a:lnSpc>
                <a:spcPct val="110000"/>
              </a:lnSpc>
              <a:spcBef>
                <a:spcPts val="634"/>
              </a:spcBef>
            </a:pPr>
            <a:r>
              <a:rPr lang="en-US" altLang="en-US" b="1" dirty="0"/>
              <a:t>Live apart but not legally separated or divorced</a:t>
            </a:r>
          </a:p>
          <a:p>
            <a:pPr lvl="1">
              <a:lnSpc>
                <a:spcPct val="110000"/>
              </a:lnSpc>
              <a:spcBef>
                <a:spcPts val="634"/>
              </a:spcBef>
            </a:pPr>
            <a:r>
              <a:rPr lang="en-US" altLang="en-US" b="1" dirty="0"/>
              <a:t>Live together in recognized common law marriage</a:t>
            </a:r>
          </a:p>
          <a:p>
            <a:pPr lvl="1">
              <a:lnSpc>
                <a:spcPct val="110000"/>
              </a:lnSpc>
              <a:spcBef>
                <a:spcPts val="634"/>
              </a:spcBef>
            </a:pPr>
            <a:r>
              <a:rPr lang="en-US" altLang="en-US" b="1" dirty="0"/>
              <a:t>Separated but divorce decree not final</a:t>
            </a:r>
          </a:p>
          <a:p>
            <a:pPr lvl="1">
              <a:lnSpc>
                <a:spcPct val="110000"/>
              </a:lnSpc>
              <a:spcBef>
                <a:spcPts val="634"/>
              </a:spcBef>
            </a:pPr>
            <a:r>
              <a:rPr lang="en-GB" altLang="en-US" b="1" dirty="0"/>
              <a:t>Spouse died during year/not </a:t>
            </a:r>
            <a:r>
              <a:rPr lang="en-GB" altLang="en-US" b="1" dirty="0" smtClean="0"/>
              <a:t>remarried</a:t>
            </a:r>
          </a:p>
          <a:p>
            <a:pPr lvl="0">
              <a:lnSpc>
                <a:spcPct val="110000"/>
              </a:lnSpc>
              <a:spcBef>
                <a:spcPts val="634"/>
              </a:spcBef>
            </a:pPr>
            <a:r>
              <a:rPr lang="en-GB" altLang="en-US" b="1" dirty="0" smtClean="0"/>
              <a:t>New for 2018: Married</a:t>
            </a:r>
            <a:r>
              <a:rPr lang="en-GB" altLang="en-US" b="1" baseline="0" dirty="0" smtClean="0"/>
              <a:t> taxpayers who didn’t live together at the end of 2018 and file MFJ are required to file when gross income is at least $5</a:t>
            </a:r>
            <a:endParaRPr lang="en-GB" altLang="en-US" b="1" dirty="0" smtClean="0"/>
          </a:p>
          <a:p>
            <a:pPr eaLnBrk="1" hangingPunct="1">
              <a:spcBef>
                <a:spcPct val="0"/>
              </a:spcBef>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39783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Note some taxpayers believe they can file</a:t>
            </a:r>
            <a:r>
              <a:rPr lang="en-US" altLang="en-US" b="1" baseline="0" dirty="0"/>
              <a:t> single when they have been separated for a long period of time and have no idea of the location of their spouse</a:t>
            </a:r>
            <a:r>
              <a:rPr lang="en-US" altLang="en-US" b="1" baseline="0" dirty="0" smtClean="0"/>
              <a:t>.</a:t>
            </a:r>
          </a:p>
          <a:p>
            <a:pPr eaLnBrk="1" hangingPunct="1">
              <a:spcBef>
                <a:spcPct val="0"/>
              </a:spcBef>
            </a:pPr>
            <a:endParaRPr lang="en-US" altLang="en-US" b="1" baseline="0" dirty="0" smtClean="0"/>
          </a:p>
          <a:p>
            <a:pPr marL="171450" marR="0" lvl="0" indent="-171450" algn="l" defTabSz="914400" rtl="0" eaLnBrk="1" fontAlgn="base" latinLnBrk="0" hangingPunct="1">
              <a:lnSpc>
                <a:spcPct val="100000"/>
              </a:lnSpc>
              <a:spcBef>
                <a:spcPct val="0"/>
              </a:spcBef>
              <a:spcAft>
                <a:spcPct val="0"/>
              </a:spcAft>
              <a:buClr>
                <a:srgbClr val="C00000"/>
              </a:buClr>
              <a:buSzTx/>
              <a:buFont typeface="Calibri" panose="020F0502020204030204" pitchFamily="34" charset="0"/>
              <a:buChar char="●"/>
              <a:tabLst/>
              <a:defRPr/>
            </a:pPr>
            <a:r>
              <a:rPr lang="en-GB" altLang="en-US" b="1" dirty="0" smtClean="0"/>
              <a:t>New for 2018: Married</a:t>
            </a:r>
            <a:r>
              <a:rPr lang="en-GB" altLang="en-US" b="1" baseline="0" dirty="0" smtClean="0"/>
              <a:t> taxpayers filing MFS are required to file when gross income is at least $5</a:t>
            </a:r>
            <a:endParaRPr lang="en-GB" altLang="en-US" b="1" dirty="0" smtClean="0"/>
          </a:p>
          <a:p>
            <a:pPr eaLnBrk="1" hangingPunct="1">
              <a:spcBef>
                <a:spcPct val="0"/>
              </a:spcBef>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8366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GB" altLang="en-US" b="1" dirty="0">
                <a:latin typeface="+mn-lt"/>
              </a:rPr>
              <a:t>MFS – Lived With Spouse Anytime During The Year</a:t>
            </a:r>
          </a:p>
          <a:p>
            <a:pPr lvl="1"/>
            <a:r>
              <a:rPr lang="en-GB" altLang="en-US" b="1" dirty="0">
                <a:latin typeface="+mn-lt"/>
              </a:rPr>
              <a:t>Cannot claim credit for the elderly or the disabled, cannot claim education credits, EIC</a:t>
            </a:r>
          </a:p>
          <a:p>
            <a:pPr lvl="1"/>
            <a:r>
              <a:rPr lang="en-GB" altLang="en-US" b="1" dirty="0">
                <a:latin typeface="+mn-lt"/>
              </a:rPr>
              <a:t>Must include social security benefits as income (up to 85% can be taxable)</a:t>
            </a:r>
            <a:r>
              <a:rPr lang="x-none" altLang="en-US" b="1" dirty="0">
                <a:latin typeface="+mn-lt"/>
                <a:cs typeface="Calibri" panose="020F0502020204030204" pitchFamily="34" charset="0"/>
              </a:rPr>
              <a:t>‏</a:t>
            </a:r>
            <a:r>
              <a:rPr lang="en-US" altLang="en-US" b="1" dirty="0">
                <a:latin typeface="+mn-lt"/>
              </a:rPr>
              <a:t>, unless lived apart the whole year</a:t>
            </a:r>
            <a:endParaRPr lang="en-GB" altLang="en-US" b="1" dirty="0">
              <a:latin typeface="+mn-lt"/>
            </a:endParaRPr>
          </a:p>
          <a:p>
            <a:pPr marL="223838" lvl="1" indent="0" eaLnBrk="1" hangingPunct="1">
              <a:spcBef>
                <a:spcPct val="0"/>
              </a:spcBef>
              <a:buNone/>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67660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71790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223838" lvl="1" indent="0" eaLnBrk="1" hangingPunct="1">
              <a:spcBef>
                <a:spcPct val="0"/>
              </a:spcBef>
              <a:buNone/>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4382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3993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The trifold laminate can be helpful in determining head of household filing status</a:t>
            </a:r>
            <a:r>
              <a:rPr lang="en-US" altLang="en-US" b="1" dirty="0" smtClean="0"/>
              <a:t>.</a:t>
            </a:r>
          </a:p>
          <a:p>
            <a:pPr eaLnBrk="1" hangingPunct="1">
              <a:spcBef>
                <a:spcPct val="0"/>
              </a:spcBef>
            </a:pPr>
            <a:endParaRPr lang="en-US" altLang="en-US" b="1" dirty="0" smtClean="0"/>
          </a:p>
          <a:p>
            <a:pPr eaLnBrk="1" hangingPunct="1">
              <a:spcBef>
                <a:spcPct val="0"/>
              </a:spcBef>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27284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07410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19</a:t>
            </a:fld>
            <a:endParaRPr lang="en-US" altLang="en-US" dirty="0"/>
          </a:p>
        </p:txBody>
      </p:sp>
    </p:spTree>
    <p:extLst>
      <p:ext uri="{BB962C8B-B14F-4D97-AF65-F5344CB8AC3E}">
        <p14:creationId xmlns:p14="http://schemas.microsoft.com/office/powerpoint/2010/main" val="319772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C9A3E080-1BDB-4B5D-A9CB-8A86562BE253}" type="slidenum">
              <a:rPr lang="en-US" altLang="en-US" sz="1900" b="1">
                <a:solidFill>
                  <a:srgbClr val="3333FF"/>
                </a:solidFill>
                <a:cs typeface="Calibri" panose="020F0502020204030204" pitchFamily="34" charset="0"/>
              </a:rPr>
              <a:pPr algn="ctr" eaLnBrk="1" hangingPunct="1">
                <a:spcBef>
                  <a:spcPct val="0"/>
                </a:spcBef>
                <a:buClrTx/>
                <a:buFontTx/>
                <a:buNone/>
              </a:pPr>
              <a:t>2</a:t>
            </a:fld>
            <a:endParaRPr lang="en-US" altLang="en-US" sz="1900" b="1" dirty="0">
              <a:solidFill>
                <a:srgbClr val="3333FF"/>
              </a:solidFill>
              <a:cs typeface="Calibri" panose="020F0502020204030204" pitchFamily="34" charset="0"/>
            </a:endParaRPr>
          </a:p>
        </p:txBody>
      </p:sp>
      <p:sp>
        <p:nvSpPr>
          <p:cNvPr id="7171"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b="1" dirty="0"/>
              <a:t>U.S. state includes the district of Columbia and U.S. </a:t>
            </a:r>
            <a:r>
              <a:rPr lang="en-US" altLang="en-US" b="1" dirty="0" smtClean="0"/>
              <a:t>territories</a:t>
            </a:r>
            <a:endParaRPr lang="en-US" altLang="en-US" b="1" dirty="0"/>
          </a:p>
          <a:p>
            <a:r>
              <a:rPr lang="en-US" altLang="en-US" b="1" dirty="0"/>
              <a:t>Dependent: An individual who may be claimed as a dependent on another person’s tax return; that is, someone who meets all applicable dependency </a:t>
            </a:r>
            <a:r>
              <a:rPr lang="en-US" altLang="en-US" b="1" dirty="0" smtClean="0"/>
              <a:t>tests</a:t>
            </a:r>
            <a:endParaRPr lang="en-US" altLang="en-US" b="1" dirty="0"/>
          </a:p>
          <a:p>
            <a:r>
              <a:rPr lang="en-US" altLang="en-US" b="1" dirty="0"/>
              <a:t>Will discuss dependents in a later </a:t>
            </a:r>
            <a:r>
              <a:rPr lang="en-US" altLang="en-US" b="1" dirty="0" smtClean="0"/>
              <a:t>lesson</a:t>
            </a:r>
          </a:p>
          <a:p>
            <a:r>
              <a:rPr lang="en-US" altLang="en-US" b="1" dirty="0" smtClean="0"/>
              <a:t>Note </a:t>
            </a:r>
            <a:r>
              <a:rPr lang="en-US" altLang="en-US" b="1" dirty="0"/>
              <a:t>there are circumstances</a:t>
            </a:r>
            <a:r>
              <a:rPr lang="en-US" altLang="en-US" b="1" baseline="0" dirty="0"/>
              <a:t> where a non-family member can be a dependent, but only family members can make a taxpayer eligible for Head of Household or Qualifying Widow(</a:t>
            </a:r>
            <a:r>
              <a:rPr lang="en-US" altLang="en-US" b="1" baseline="0" dirty="0" err="1"/>
              <a:t>er</a:t>
            </a:r>
            <a:r>
              <a:rPr lang="en-US" altLang="en-US" b="1" baseline="0" dirty="0"/>
              <a:t>) Filing </a:t>
            </a:r>
            <a:r>
              <a:rPr lang="en-US" altLang="en-US" b="1" baseline="0" dirty="0" smtClean="0"/>
              <a:t>Status</a:t>
            </a:r>
            <a:endParaRPr lang="en-US" altLang="en-US" b="1" dirty="0"/>
          </a:p>
          <a:p>
            <a:r>
              <a:rPr lang="en-US" altLang="en-US" b="1" dirty="0"/>
              <a:t>There is no requirement for taxpayers to substantiate their marriage – their statement that they are married is enough</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83520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Must have been eligible to use MFJ year of death</a:t>
            </a:r>
          </a:p>
          <a:p>
            <a:endParaRPr lang="en-US" b="1" dirty="0" smtClean="0"/>
          </a:p>
          <a:p>
            <a:r>
              <a:rPr lang="en-US" b="1" dirty="0" smtClean="0"/>
              <a:t>Use</a:t>
            </a:r>
            <a:r>
              <a:rPr lang="en-US" b="1" baseline="0" dirty="0" smtClean="0"/>
              <a:t> QW for two years following year of death (if eligible)</a:t>
            </a:r>
            <a:endParaRPr lang="en-US" b="1" dirty="0" smtClean="0"/>
          </a:p>
          <a:p>
            <a:endParaRPr lang="en-US" b="1" dirty="0" smtClean="0"/>
          </a:p>
          <a:p>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20</a:t>
            </a:fld>
            <a:endParaRPr lang="en-US" altLang="en-US" dirty="0"/>
          </a:p>
        </p:txBody>
      </p:sp>
    </p:spTree>
    <p:extLst>
      <p:ext uri="{BB962C8B-B14F-4D97-AF65-F5344CB8AC3E}">
        <p14:creationId xmlns:p14="http://schemas.microsoft.com/office/powerpoint/2010/main" val="409704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97603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Instructors should direct volunteers to open Pub 4012 and review the section on entering filing status in in the Entering Basic Information Section</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22</a:t>
            </a:fld>
            <a:endParaRPr lang="en-US" altLang="en-US" dirty="0"/>
          </a:p>
        </p:txBody>
      </p:sp>
    </p:spTree>
    <p:extLst>
      <p:ext uri="{BB962C8B-B14F-4D97-AF65-F5344CB8AC3E}">
        <p14:creationId xmlns:p14="http://schemas.microsoft.com/office/powerpoint/2010/main" val="122503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DAB4B8EC-C223-4091-B1F7-763E5F9F2935}" type="slidenum">
              <a:rPr lang="en-US" altLang="en-US" smtClean="0"/>
              <a:pPr>
                <a:spcBef>
                  <a:spcPct val="0"/>
                </a:spcBef>
                <a:buClrTx/>
                <a:buFontTx/>
                <a:buNone/>
              </a:pPr>
              <a:t>23</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9901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4127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US" altLang="en-US" b="1" dirty="0"/>
              <a:t>Instructor follow-up: Why isn’t she eligible for Qualifying Widow?</a:t>
            </a:r>
          </a:p>
        </p:txBody>
      </p:sp>
      <p:sp>
        <p:nvSpPr>
          <p:cNvPr id="583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94D72B91-CA6B-447B-B483-186E6133F1CE}" type="slidenum">
              <a:rPr lang="en-US" altLang="en-US" smtClean="0">
                <a:solidFill>
                  <a:schemeClr val="bg1"/>
                </a:solidFill>
              </a:rPr>
              <a:pPr>
                <a:spcBef>
                  <a:spcPct val="0"/>
                </a:spcBef>
                <a:buClrTx/>
                <a:buFontTx/>
                <a:buNone/>
              </a:pPr>
              <a:t>25</a:t>
            </a:fld>
            <a:endParaRPr lang="en-US" altLang="en-US" dirty="0">
              <a:solidFill>
                <a:schemeClr val="bg1"/>
              </a:solidFill>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5520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Instructor follow-up: What if it was his older sister instead</a:t>
            </a:r>
            <a:r>
              <a:rPr lang="en-US" sz="2000" b="1" baseline="0" dirty="0"/>
              <a:t> of his mother?</a:t>
            </a:r>
            <a:endParaRPr lang="en-US" sz="2000"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27</a:t>
            </a:fld>
            <a:endParaRPr lang="en-US" altLang="en-US" dirty="0"/>
          </a:p>
        </p:txBody>
      </p:sp>
    </p:spTree>
    <p:extLst>
      <p:ext uri="{BB962C8B-B14F-4D97-AF65-F5344CB8AC3E}">
        <p14:creationId xmlns:p14="http://schemas.microsoft.com/office/powerpoint/2010/main" val="2147188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taxpayer is married to a non-resident alien, see Slide Deck #10 for</a:t>
            </a:r>
            <a:r>
              <a:rPr lang="en-US" b="1" baseline="0" dirty="0" smtClean="0"/>
              <a:t> </a:t>
            </a:r>
            <a:r>
              <a:rPr lang="en-US" b="1" dirty="0" smtClean="0"/>
              <a:t>filing status options</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29</a:t>
            </a:fld>
            <a:endParaRPr lang="en-US" altLang="en-US" dirty="0"/>
          </a:p>
        </p:txBody>
      </p:sp>
    </p:spTree>
    <p:extLst>
      <p:ext uri="{BB962C8B-B14F-4D97-AF65-F5344CB8AC3E}">
        <p14:creationId xmlns:p14="http://schemas.microsoft.com/office/powerpoint/2010/main" val="131519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Identifying and splitting community</a:t>
            </a:r>
            <a:r>
              <a:rPr lang="en-US" altLang="en-US" b="1" baseline="0" dirty="0"/>
              <a:t> income are difficult legal issues – </a:t>
            </a:r>
            <a:r>
              <a:rPr lang="en-US" altLang="en-US" b="1" u="sng" baseline="0" dirty="0"/>
              <a:t>affected taxpayers should be referred to a paid preparer</a:t>
            </a:r>
          </a:p>
          <a:p>
            <a:pPr eaLnBrk="1" hangingPunct="1">
              <a:spcBef>
                <a:spcPct val="0"/>
              </a:spcBef>
            </a:pPr>
            <a:r>
              <a:rPr lang="en-US" altLang="en-US" b="1" baseline="0" dirty="0"/>
              <a:t>Community property (income) laws vary by state</a:t>
            </a:r>
          </a:p>
          <a:p>
            <a:pPr eaLnBrk="1" hangingPunct="1">
              <a:spcBef>
                <a:spcPct val="0"/>
              </a:spcBef>
            </a:pPr>
            <a:r>
              <a:rPr lang="en-US" altLang="en-US" b="1" baseline="0" dirty="0"/>
              <a:t>When the community exists at all during the year, income splitting is likely necessary</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802799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The $1 can be on any line</a:t>
            </a:r>
            <a:r>
              <a:rPr lang="en-US" altLang="en-US" b="1" baseline="0" dirty="0"/>
              <a:t> that has an </a:t>
            </a:r>
            <a:r>
              <a:rPr lang="en-US" altLang="en-US" b="1" baseline="0" dirty="0" smtClean="0"/>
              <a:t>amount</a:t>
            </a:r>
          </a:p>
          <a:p>
            <a:pPr eaLnBrk="1" hangingPunct="1">
              <a:spcBef>
                <a:spcPct val="0"/>
              </a:spcBef>
            </a:pPr>
            <a:r>
              <a:rPr lang="en-US" altLang="en-US" b="1" baseline="0" dirty="0" smtClean="0"/>
              <a:t>To be confirmed in 2018 release of the tax software</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7557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US" altLang="en-US" b="1" dirty="0"/>
              <a:t>Head of Household Filing Status:</a:t>
            </a:r>
            <a:r>
              <a:rPr lang="en-US" altLang="en-US" dirty="0"/>
              <a:t> </a:t>
            </a:r>
            <a:endParaRPr lang="en-US" altLang="en-US" dirty="0" smtClean="0"/>
          </a:p>
          <a:p>
            <a:pPr lvl="1"/>
            <a:r>
              <a:rPr lang="en-US" altLang="en-US" dirty="0" smtClean="0"/>
              <a:t>This </a:t>
            </a:r>
            <a:r>
              <a:rPr lang="en-US" altLang="en-US" dirty="0"/>
              <a:t>filing status is generally for unmarried taxpayers who paid more than half the cost of keeping up a home for a qualified dependent relative during the tax </a:t>
            </a:r>
            <a:r>
              <a:rPr lang="en-US" altLang="en-US" dirty="0" smtClean="0"/>
              <a:t>year</a:t>
            </a:r>
          </a:p>
          <a:p>
            <a:pPr lvl="1"/>
            <a:r>
              <a:rPr lang="en-US" altLang="en-US" dirty="0" smtClean="0"/>
              <a:t>If </a:t>
            </a:r>
            <a:r>
              <a:rPr lang="en-US" altLang="en-US" dirty="0"/>
              <a:t>treated as unmarried for HoH purposes, it does not mean they are not married for other </a:t>
            </a:r>
            <a:r>
              <a:rPr lang="en-US" altLang="en-US" dirty="0" smtClean="0"/>
              <a:t>purposes</a:t>
            </a:r>
            <a:endParaRPr lang="en-US" altLang="en-US" dirty="0"/>
          </a:p>
          <a:p>
            <a:r>
              <a:rPr lang="en-US" altLang="en-US" b="1" dirty="0"/>
              <a:t>Married Filing Jointly:</a:t>
            </a:r>
            <a:r>
              <a:rPr lang="en-US" altLang="en-US" dirty="0"/>
              <a:t> </a:t>
            </a:r>
            <a:endParaRPr lang="en-US" altLang="en-US" dirty="0" smtClean="0"/>
          </a:p>
          <a:p>
            <a:pPr lvl="1"/>
            <a:r>
              <a:rPr lang="en-US" altLang="en-US" dirty="0" smtClean="0"/>
              <a:t>Filing </a:t>
            </a:r>
            <a:r>
              <a:rPr lang="en-US" altLang="en-US" dirty="0"/>
              <a:t>status for taxpayers who are married to each other or live together in a common law marriage and combine their income and deductions on the same tax </a:t>
            </a:r>
            <a:r>
              <a:rPr lang="en-US" altLang="en-US" dirty="0" smtClean="0"/>
              <a:t>return</a:t>
            </a:r>
          </a:p>
          <a:p>
            <a:pPr lvl="1"/>
            <a:r>
              <a:rPr lang="en-US" altLang="en-US" dirty="0" smtClean="0"/>
              <a:t>The </a:t>
            </a:r>
            <a:r>
              <a:rPr lang="en-US" altLang="en-US" dirty="0"/>
              <a:t>status also applies to taxpayers who are separated but not divorced and to taxpayers whose spouse died during the tax year and has not remarried, as long as one tax return is used for both </a:t>
            </a:r>
            <a:r>
              <a:rPr lang="en-US" altLang="en-US" dirty="0" smtClean="0"/>
              <a:t>individuals</a:t>
            </a:r>
            <a:endParaRPr lang="en-US" altLang="en-US" dirty="0"/>
          </a:p>
          <a:p>
            <a:r>
              <a:rPr lang="en-US" altLang="en-US" b="1" dirty="0"/>
              <a:t>Married Filing Separately:</a:t>
            </a:r>
            <a:r>
              <a:rPr lang="en-US" altLang="en-US" dirty="0"/>
              <a:t> </a:t>
            </a:r>
            <a:endParaRPr lang="en-US" altLang="en-US" dirty="0" smtClean="0"/>
          </a:p>
          <a:p>
            <a:pPr lvl="1"/>
            <a:r>
              <a:rPr lang="en-US" altLang="en-US" dirty="0" smtClean="0"/>
              <a:t>Filing </a:t>
            </a:r>
            <a:r>
              <a:rPr lang="en-US" altLang="en-US" dirty="0"/>
              <a:t>status for taxpayers who are married to each other and report their incomes and deductions on separate </a:t>
            </a:r>
            <a:r>
              <a:rPr lang="en-US" altLang="en-US" dirty="0" smtClean="0"/>
              <a:t>returns</a:t>
            </a:r>
            <a:endParaRPr lang="en-US" altLang="en-US" dirty="0"/>
          </a:p>
          <a:p>
            <a:r>
              <a:rPr lang="en-US" altLang="en-US" b="1" dirty="0"/>
              <a:t>Qualifying Widow(er) with Dependent Child:</a:t>
            </a:r>
            <a:r>
              <a:rPr lang="en-US" altLang="en-US" dirty="0"/>
              <a:t> </a:t>
            </a:r>
            <a:endParaRPr lang="en-US" altLang="en-US" dirty="0" smtClean="0"/>
          </a:p>
          <a:p>
            <a:pPr lvl="1"/>
            <a:r>
              <a:rPr lang="en-US" altLang="en-US" dirty="0" smtClean="0"/>
              <a:t>Filing </a:t>
            </a:r>
            <a:r>
              <a:rPr lang="en-US" altLang="en-US" dirty="0"/>
              <a:t>status is for widow or widower with one or more dependent children for two years following death of </a:t>
            </a:r>
            <a:r>
              <a:rPr lang="en-US" altLang="en-US" dirty="0" smtClean="0"/>
              <a:t>spouse</a:t>
            </a:r>
            <a:endParaRPr lang="en-US" altLang="en-US" dirty="0"/>
          </a:p>
          <a:p>
            <a:r>
              <a:rPr lang="en-US" altLang="en-US" b="1" dirty="0"/>
              <a:t>Single Filing Status:</a:t>
            </a:r>
            <a:r>
              <a:rPr lang="en-US" altLang="en-US" dirty="0"/>
              <a:t> </a:t>
            </a:r>
            <a:endParaRPr lang="en-US" altLang="en-US" dirty="0" smtClean="0"/>
          </a:p>
          <a:p>
            <a:pPr lvl="1"/>
            <a:r>
              <a:rPr lang="en-US" altLang="en-US" dirty="0" smtClean="0"/>
              <a:t>Filing </a:t>
            </a:r>
            <a:r>
              <a:rPr lang="en-US" altLang="en-US" dirty="0"/>
              <a:t>status that applies to a taxpayer who (1) has never married, or (2) is </a:t>
            </a:r>
            <a:r>
              <a:rPr lang="en-US" altLang="en-US" u="sng" dirty="0"/>
              <a:t>legally </a:t>
            </a:r>
            <a:r>
              <a:rPr lang="en-US" altLang="en-US" u="none" dirty="0" smtClean="0"/>
              <a:t>separated (Court Document!) or</a:t>
            </a:r>
            <a:r>
              <a:rPr lang="en-US" altLang="en-US" dirty="0" smtClean="0"/>
              <a:t> divorced,</a:t>
            </a:r>
            <a:r>
              <a:rPr lang="en-US" altLang="en-US" baseline="0" dirty="0" smtClean="0"/>
              <a:t> or (3) is widowed and is a not qualified widow(</a:t>
            </a:r>
            <a:r>
              <a:rPr lang="en-US" altLang="en-US" baseline="0" dirty="0" err="1" smtClean="0"/>
              <a:t>er</a:t>
            </a:r>
            <a:r>
              <a:rPr lang="en-US" altLang="en-US" baseline="0" dirty="0" smtClean="0"/>
              <a:t>)</a:t>
            </a: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MFS returns may be out of scope in a community property state</a:t>
            </a:r>
            <a:r>
              <a:rPr lang="en-US" altLang="en-US" b="1" baseline="0" dirty="0"/>
              <a:t> due to the complexities of identifying and splitting community income</a:t>
            </a:r>
          </a:p>
          <a:p>
            <a:pPr eaLnBrk="1" hangingPunct="1">
              <a:spcBef>
                <a:spcPct val="0"/>
              </a:spcBef>
            </a:pPr>
            <a:r>
              <a:rPr lang="en-US" altLang="en-US" b="1" baseline="0" dirty="0"/>
              <a:t>Community property states include: AZ, CA, ID, LA, NV, NM, TX, WA, and WI</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68162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In community</a:t>
            </a:r>
            <a:r>
              <a:rPr lang="en-US" b="1" baseline="0" dirty="0"/>
              <a:t> property states, both spouses are liable for community debts</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34</a:t>
            </a:fld>
            <a:endParaRPr lang="en-US" altLang="en-US" dirty="0"/>
          </a:p>
        </p:txBody>
      </p:sp>
    </p:spTree>
    <p:extLst>
      <p:ext uri="{BB962C8B-B14F-4D97-AF65-F5344CB8AC3E}">
        <p14:creationId xmlns:p14="http://schemas.microsoft.com/office/powerpoint/2010/main" val="365274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E7E4E9-4202-4246-8E46-E9351EDD70CE}" type="slidenum">
              <a:rPr lang="en-US" altLang="en-US" smtClean="0">
                <a:cs typeface="Calibri" panose="020F0502020204030204" pitchFamily="34" charset="0"/>
              </a:rPr>
              <a:pPr/>
              <a:t>38</a:t>
            </a:fld>
            <a:endParaRPr lang="en-US" altLang="en-US" dirty="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71240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218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4</a:t>
            </a:fld>
            <a:endParaRPr lang="en-US" altLang="en-US" dirty="0"/>
          </a:p>
        </p:txBody>
      </p:sp>
    </p:spTree>
    <p:extLst>
      <p:ext uri="{BB962C8B-B14F-4D97-AF65-F5344CB8AC3E}">
        <p14:creationId xmlns:p14="http://schemas.microsoft.com/office/powerpoint/2010/main" val="321607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The Taxpayer only tells us their marital status.  The Counselor must determine the correct and </a:t>
            </a:r>
            <a:r>
              <a:rPr lang="en-US" altLang="en-US" u="sng" dirty="0" smtClean="0"/>
              <a:t>most advantageous</a:t>
            </a:r>
            <a:r>
              <a:rPr lang="en-US" altLang="en-US" u="none" dirty="0" smtClean="0"/>
              <a:t> filing</a:t>
            </a:r>
            <a:r>
              <a:rPr lang="en-US" altLang="en-US" dirty="0" smtClean="0"/>
              <a:t> status based on a thorough interview with the taxpayer!</a:t>
            </a: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F44B43-D722-4EB6-A84D-B935142B869D}" type="slidenum">
              <a:rPr lang="en-US" altLang="en-US" smtClean="0">
                <a:cs typeface="Calibri" panose="020F0502020204030204" pitchFamily="34" charset="0"/>
              </a:rPr>
              <a:pPr/>
              <a:t>5</a:t>
            </a:fld>
            <a:endParaRPr lang="en-US" altLang="en-US" dirty="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9704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15363"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5289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7</a:t>
            </a:fld>
            <a:endParaRPr lang="en-US" altLang="en-US" dirty="0"/>
          </a:p>
        </p:txBody>
      </p:sp>
    </p:spTree>
    <p:extLst>
      <p:ext uri="{BB962C8B-B14F-4D97-AF65-F5344CB8AC3E}">
        <p14:creationId xmlns:p14="http://schemas.microsoft.com/office/powerpoint/2010/main" val="280820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The Decision Tree is not included in Pub</a:t>
            </a:r>
            <a:r>
              <a:rPr lang="en-US" altLang="en-US" b="1" baseline="0" dirty="0" smtClean="0"/>
              <a:t> 4012.  Volunteers will need to refer to the Tri-Fold Resource Tool</a:t>
            </a:r>
            <a:br>
              <a:rPr lang="en-US" altLang="en-US" b="1" baseline="0" dirty="0" smtClean="0"/>
            </a:br>
            <a:endParaRPr lang="en-US" altLang="en-US" b="1" baseline="0" dirty="0" smtClean="0"/>
          </a:p>
          <a:p>
            <a:r>
              <a:rPr lang="en-US" altLang="en-US" b="1" baseline="0" dirty="0" smtClean="0"/>
              <a:t> </a:t>
            </a:r>
            <a:r>
              <a:rPr lang="en-US" altLang="en-US" b="1" dirty="0" smtClean="0"/>
              <a:t>Direct Volunteers </a:t>
            </a:r>
            <a:r>
              <a:rPr lang="en-US" altLang="en-US" b="1" dirty="0"/>
              <a:t>to open Pub 4012 to Page </a:t>
            </a:r>
            <a:r>
              <a:rPr lang="en-US" altLang="en-US" b="1" dirty="0" smtClean="0"/>
              <a:t>B-6 and </a:t>
            </a:r>
            <a:r>
              <a:rPr lang="en-US" altLang="en-US" b="1" dirty="0"/>
              <a:t>lead </a:t>
            </a:r>
            <a:r>
              <a:rPr lang="en-US" altLang="en-US" b="1" dirty="0" smtClean="0"/>
              <a:t>a</a:t>
            </a:r>
            <a:r>
              <a:rPr lang="en-US" altLang="en-US" b="1" baseline="0" dirty="0" smtClean="0"/>
              <a:t> discussion using the Interview Tips</a:t>
            </a:r>
            <a:br>
              <a:rPr lang="en-US" altLang="en-US" b="1" baseline="0" dirty="0" smtClean="0"/>
            </a:br>
            <a:endParaRPr lang="en-US" altLang="en-US" b="1" dirty="0">
              <a:cs typeface="Calibri"/>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0A10866-2820-46CB-8D77-63ABCBEA09B7}" type="slidenum">
              <a:rPr lang="en-US" altLang="en-US" smtClean="0"/>
              <a:pPr>
                <a:spcBef>
                  <a:spcPct val="0"/>
                </a:spcBef>
                <a:buClrTx/>
                <a:buFontTx/>
                <a:buNone/>
              </a:pPr>
              <a:t>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8607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E46E1F49-F668-4C66-A8FE-B59DA9CD1157}" type="slidenum">
              <a:rPr lang="en-US" altLang="en-US" sz="1900" b="1">
                <a:solidFill>
                  <a:srgbClr val="3333FF"/>
                </a:solidFill>
                <a:cs typeface="Calibri" panose="020F0502020204030204" pitchFamily="34" charset="0"/>
              </a:rPr>
              <a:pPr algn="ctr" eaLnBrk="1" hangingPunct="1">
                <a:spcBef>
                  <a:spcPct val="0"/>
                </a:spcBef>
                <a:buClrTx/>
                <a:buFontTx/>
                <a:buNone/>
              </a:pPr>
              <a:t>9</a:t>
            </a:fld>
            <a:endParaRPr lang="en-US" altLang="en-US" sz="1900" b="1" dirty="0">
              <a:solidFill>
                <a:srgbClr val="3333FF"/>
              </a:solidFill>
              <a:cs typeface="Calibri" panose="020F0502020204030204" pitchFamily="34" charset="0"/>
            </a:endParaRPr>
          </a:p>
        </p:txBody>
      </p:sp>
      <p:sp>
        <p:nvSpPr>
          <p:cNvPr id="19459"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r>
              <a:rPr lang="en-US" altLang="en-US" dirty="0" smtClean="0"/>
              <a:t>Direct Volunteers to open Pub 4012 to these tabs to review the effects</a:t>
            </a: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8562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
        <p:nvSpPr>
          <p:cNvPr id="3" name="Subtitle 2"/>
          <p:cNvSpPr>
            <a:spLocks noGrp="1"/>
          </p:cNvSpPr>
          <p:nvPr>
            <p:ph type="subTitle" idx="1"/>
          </p:nvPr>
        </p:nvSpPr>
        <p:spPr>
          <a:xfrm>
            <a:off x="916505" y="3697341"/>
            <a:ext cx="6966441" cy="1112839"/>
          </a:xfrm>
          <a:prstGeom prst="rect">
            <a:avLst/>
          </a:prstGeom>
        </p:spPr>
        <p:txBody>
          <a:bodyPr anchor="ctr">
            <a:noAutofit/>
          </a:bodyPr>
          <a:lstStyle>
            <a:lvl1pPr marL="0" indent="0" algn="ctr">
              <a:spcBef>
                <a:spcPts val="0"/>
              </a:spcBef>
              <a:buNone/>
              <a:defRPr sz="3200">
                <a:solidFill>
                  <a:schemeClr val="bg1"/>
                </a:solidFill>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2"/>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
        <p:nvSpPr>
          <p:cNvPr id="10" name="Rectangle 9"/>
          <p:cNvSpPr/>
          <p:nvPr/>
        </p:nvSpPr>
        <p:spPr>
          <a:xfrm>
            <a:off x="3" y="5056021"/>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
        <p:nvSpPr>
          <p:cNvPr id="6" name="Title 5"/>
          <p:cNvSpPr>
            <a:spLocks noGrp="1"/>
          </p:cNvSpPr>
          <p:nvPr>
            <p:ph type="title"/>
          </p:nvPr>
        </p:nvSpPr>
        <p:spPr>
          <a:xfrm>
            <a:off x="914458"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1"/>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Tree>
    <p:extLst>
      <p:ext uri="{BB962C8B-B14F-4D97-AF65-F5344CB8AC3E}">
        <p14:creationId xmlns:p14="http://schemas.microsoft.com/office/powerpoint/2010/main" val="397645633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 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39" indent="-227008">
              <a:defRPr/>
            </a:lvl4pPr>
            <a:lvl5pPr marL="2397065" indent="-22700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792954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NTTC Training – TY 2018</a:t>
            </a:r>
            <a:endParaRPr lang="en-US" dirty="0"/>
          </a:p>
        </p:txBody>
      </p:sp>
      <p:sp>
        <p:nvSpPr>
          <p:cNvPr id="5" name="Slide Number Placeholder 4"/>
          <p:cNvSpPr>
            <a:spLocks noGrp="1"/>
          </p:cNvSpPr>
          <p:nvPr>
            <p:ph type="sldNum" sz="quarter" idx="12"/>
          </p:nvPr>
        </p:nvSpPr>
        <p:spPr/>
        <p:txBody>
          <a:bodyPr/>
          <a:lstStyle/>
          <a:p>
            <a:pPr>
              <a:defRPr/>
            </a:pPr>
            <a:fld id="{0C71C609-0F0D-4841-9F2F-030B3379F104}"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1"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4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52567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5" pos="1067" userDrawn="1">
          <p15:clr>
            <a:srgbClr val="FBAE40"/>
          </p15:clr>
        </p15:guide>
        <p15:guide id="6" pos="9259" userDrawn="1">
          <p15:clr>
            <a:srgbClr val="FBAE40"/>
          </p15:clr>
        </p15:guide>
        <p15:guide id="7" pos="600" userDrawn="1">
          <p15:clr>
            <a:srgbClr val="FBAE40"/>
          </p15:clr>
        </p15:guide>
        <p15:guide id="8" pos="5208" userDrawn="1">
          <p15:clr>
            <a:srgbClr val="FBAE40"/>
          </p15:clr>
        </p15:guide>
        <p15:guide id="9" orient="horz" pos="828" userDrawn="1">
          <p15:clr>
            <a:srgbClr val="FBAE40"/>
          </p15:clr>
        </p15:guide>
        <p15:guide id="10" pos="800" userDrawn="1">
          <p15:clr>
            <a:srgbClr val="FBAE40"/>
          </p15:clr>
        </p15:guide>
        <p15:guide id="11" pos="69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1" y="1535113"/>
            <a:ext cx="4663440" cy="639763"/>
          </a:xfrm>
          <a:prstGeom prst="rect">
            <a:avLst/>
          </a:prstGeom>
        </p:spPr>
        <p:txBody>
          <a:bodyPr anchor="b"/>
          <a:lstStyle>
            <a:lvl1pPr marL="0" indent="0">
              <a:buNone/>
              <a:defRPr sz="28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7" y="1535113"/>
            <a:ext cx="4663440" cy="639763"/>
          </a:xfrm>
          <a:prstGeom prst="rect">
            <a:avLst/>
          </a:prstGeom>
        </p:spPr>
        <p:txBody>
          <a:bodyPr anchor="b">
            <a:noAutofit/>
          </a:bodyPr>
          <a:lstStyle>
            <a:lvl1pPr marL="0" indent="0">
              <a:buNone/>
              <a:defRPr sz="28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NTTC Training – TY 2018</a:t>
            </a:r>
            <a:endParaRPr lang="en-US" dirty="0"/>
          </a:p>
        </p:txBody>
      </p:sp>
      <p:sp>
        <p:nvSpPr>
          <p:cNvPr id="9" name="Slide Number Placeholder 8"/>
          <p:cNvSpPr>
            <a:spLocks noGrp="1"/>
          </p:cNvSpPr>
          <p:nvPr>
            <p:ph type="sldNum" sz="quarter" idx="12"/>
          </p:nvPr>
        </p:nvSpPr>
        <p:spPr/>
        <p:txBody>
          <a:bodyPr/>
          <a:lstStyle/>
          <a:p>
            <a:pPr>
              <a:defRPr/>
            </a:pPr>
            <a:fld id="{0C71C609-0F0D-4841-9F2F-030B3379F104}"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8"/>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7" y="2174878"/>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1291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 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5"/>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8" y="4108454"/>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6953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 2018</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7381570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5" pos="1067" userDrawn="1">
          <p15:clr>
            <a:srgbClr val="FBAE40"/>
          </p15:clr>
        </p15:guide>
        <p15:guide id="6" pos="9259" userDrawn="1">
          <p15:clr>
            <a:srgbClr val="FBAE40"/>
          </p15:clr>
        </p15:guide>
        <p15:guide id="7" pos="600" userDrawn="1">
          <p15:clr>
            <a:srgbClr val="FBAE40"/>
          </p15:clr>
        </p15:guide>
        <p15:guide id="8" pos="5208" userDrawn="1">
          <p15:clr>
            <a:srgbClr val="FBAE40"/>
          </p15:clr>
        </p15:guide>
        <p15:guide id="9" orient="horz" pos="828" userDrawn="1">
          <p15:clr>
            <a:srgbClr val="FBAE40"/>
          </p15:clr>
        </p15:guide>
        <p15:guide id="10" pos="800" userDrawn="1">
          <p15:clr>
            <a:srgbClr val="FBAE40"/>
          </p15:clr>
        </p15:guide>
        <p15:guide id="11" pos="69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NTTC Training – TY 2018</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Tree>
    <p:extLst>
      <p:ext uri="{BB962C8B-B14F-4D97-AF65-F5344CB8AC3E}">
        <p14:creationId xmlns:p14="http://schemas.microsoft.com/office/powerpoint/2010/main" val="11445930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 2018</a:t>
            </a:r>
            <a:endParaRPr lang="en-US" dirty="0"/>
          </a:p>
        </p:txBody>
      </p:sp>
      <p:sp>
        <p:nvSpPr>
          <p:cNvPr id="4" name="Slide Number Placeholder 3"/>
          <p:cNvSpPr>
            <a:spLocks noGrp="1"/>
          </p:cNvSpPr>
          <p:nvPr>
            <p:ph type="sldNum" sz="quarter" idx="12"/>
          </p:nvPr>
        </p:nvSpPr>
        <p:spPr>
          <a:xfrm>
            <a:off x="1298942" y="6265304"/>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sp>
        <p:nvSpPr>
          <p:cNvPr id="7" name="Rectangle 6"/>
          <p:cNvSpPr/>
          <p:nvPr/>
        </p:nvSpPr>
        <p:spPr>
          <a:xfrm rot="16200000">
            <a:off x="-2828543"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solidFill>
                <a:schemeClr val="bg1"/>
              </a:solidFill>
              <a:latin typeface="+mj-lt"/>
            </a:endParaRPr>
          </a:p>
        </p:txBody>
      </p:sp>
      <p:sp>
        <p:nvSpPr>
          <p:cNvPr id="8" name="Title Placeholder 1"/>
          <p:cNvSpPr>
            <a:spLocks noGrp="1"/>
          </p:cNvSpPr>
          <p:nvPr>
            <p:ph type="title"/>
          </p:nvPr>
        </p:nvSpPr>
        <p:spPr>
          <a:xfrm rot="16200000">
            <a:off x="-2255519" y="2278381"/>
            <a:ext cx="5730240" cy="1143001"/>
          </a:xfrm>
          <a:prstGeom prst="rect">
            <a:avLst/>
          </a:prstGeom>
        </p:spPr>
        <p:txBody>
          <a:bodyPr vert="horz" lIns="121917" tIns="60958" rIns="121917" bIns="60958" rtlCol="0" anchor="ctr">
            <a:normAutofit/>
          </a:bodyPr>
          <a:lstStyle/>
          <a:p>
            <a:r>
              <a:rPr lang="en-US" smtClean="0"/>
              <a:t>Click to edit Master title style</a:t>
            </a:r>
            <a:endParaRPr lang="en-US" dirty="0"/>
          </a:p>
        </p:txBody>
      </p:sp>
      <p:sp>
        <p:nvSpPr>
          <p:cNvPr id="9" name="Rectangle 8"/>
          <p:cNvSpPr/>
          <p:nvPr/>
        </p:nvSpPr>
        <p:spPr>
          <a:xfrm>
            <a:off x="451816" y="6132291"/>
            <a:ext cx="315577"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Tree>
    <p:extLst>
      <p:ext uri="{BB962C8B-B14F-4D97-AF65-F5344CB8AC3E}">
        <p14:creationId xmlns:p14="http://schemas.microsoft.com/office/powerpoint/2010/main" val="979857186"/>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4"/>
            <a:ext cx="1333856" cy="365125"/>
          </a:xfrm>
          <a:prstGeom prst="rect">
            <a:avLst/>
          </a:prstGeom>
        </p:spPr>
        <p:txBody>
          <a:bodyPr vert="horz" lIns="121917" tIns="60958" rIns="121917" bIns="60958"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9" y="6265304"/>
            <a:ext cx="3860800" cy="365125"/>
          </a:xfrm>
          <a:prstGeom prst="rect">
            <a:avLst/>
          </a:prstGeom>
        </p:spPr>
        <p:txBody>
          <a:bodyPr vert="horz" lIns="121917" tIns="60958" rIns="121917" bIns="60958" rtlCol="0" anchor="ctr"/>
          <a:lstStyle>
            <a:lvl1pPr algn="ctr">
              <a:defRPr sz="1200">
                <a:solidFill>
                  <a:schemeClr val="tx1">
                    <a:tint val="75000"/>
                  </a:schemeClr>
                </a:solidFill>
              </a:defRPr>
            </a:lvl1pPr>
          </a:lstStyle>
          <a:p>
            <a:pPr>
              <a:defRPr/>
            </a:pPr>
            <a:r>
              <a:rPr lang="en-US" smtClean="0"/>
              <a:t>NTTC Training – TY 2018</a:t>
            </a:r>
            <a:endParaRPr lang="en-US" dirty="0"/>
          </a:p>
        </p:txBody>
      </p:sp>
      <p:sp>
        <p:nvSpPr>
          <p:cNvPr id="6" name="Slide Number Placeholder 5"/>
          <p:cNvSpPr>
            <a:spLocks noGrp="1"/>
          </p:cNvSpPr>
          <p:nvPr>
            <p:ph type="sldNum" sz="quarter" idx="4"/>
          </p:nvPr>
        </p:nvSpPr>
        <p:spPr>
          <a:xfrm>
            <a:off x="609603" y="6265304"/>
            <a:ext cx="936487" cy="365125"/>
          </a:xfrm>
          <a:prstGeom prst="rect">
            <a:avLst/>
          </a:prstGeom>
        </p:spPr>
        <p:txBody>
          <a:bodyPr vert="horz" lIns="121917" tIns="60958" rIns="121917" bIns="60958"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90" y="6174257"/>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121917" tIns="60958" rIns="121917" bIns="60958"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121917" tIns="60958" rIns="121917" bIns="60958" rtlCol="0" anchor="ctr">
            <a:normAutofit/>
          </a:bodyPr>
          <a:lstStyle/>
          <a:p>
            <a:r>
              <a:rPr lang="en-US" smtClean="0"/>
              <a:t>Click to edit Master title style</a:t>
            </a:r>
            <a:endParaRPr lang="en-US" dirty="0"/>
          </a:p>
        </p:txBody>
      </p:sp>
      <p:sp>
        <p:nvSpPr>
          <p:cNvPr id="9" name="Rectangle 8"/>
          <p:cNvSpPr/>
          <p:nvPr/>
        </p:nvSpPr>
        <p:spPr>
          <a:xfrm>
            <a:off x="410165" y="431029"/>
            <a:ext cx="315577"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8" y="6174257"/>
            <a:ext cx="3148613" cy="547219"/>
          </a:xfrm>
          <a:prstGeom prst="rect">
            <a:avLst/>
          </a:prstGeom>
        </p:spPr>
      </p:pic>
      <p:sp>
        <p:nvSpPr>
          <p:cNvPr id="12" name="Rectangle 11"/>
          <p:cNvSpPr/>
          <p:nvPr/>
        </p:nvSpPr>
        <p:spPr>
          <a:xfrm>
            <a:off x="410165" y="431029"/>
            <a:ext cx="315577"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a:p>
        </p:txBody>
      </p:sp>
      <p:sp>
        <p:nvSpPr>
          <p:cNvPr id="13" name="Rectangle 12"/>
          <p:cNvSpPr/>
          <p:nvPr/>
        </p:nvSpPr>
        <p:spPr>
          <a:xfrm>
            <a:off x="0" y="1182570"/>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Tree>
    <p:extLst>
      <p:ext uri="{BB962C8B-B14F-4D97-AF65-F5344CB8AC3E}">
        <p14:creationId xmlns:p14="http://schemas.microsoft.com/office/powerpoint/2010/main" val="4118086295"/>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Lst>
  <p:transition>
    <p:fade/>
  </p:transition>
  <p:timing>
    <p:tnLst>
      <p:par>
        <p:cTn id="1" dur="indefinite" restart="never" nodeType="tmRoot"/>
      </p:par>
    </p:tnLst>
  </p:timing>
  <p:hf hdr="0" dt="0"/>
  <p:txStyles>
    <p:titleStyle>
      <a:lvl1pPr algn="l" defTabSz="457178" rtl="0" eaLnBrk="1" latinLnBrk="0" hangingPunct="1">
        <a:spcBef>
          <a:spcPct val="0"/>
        </a:spcBef>
        <a:buNone/>
        <a:defRPr sz="4000" b="1" kern="1200">
          <a:solidFill>
            <a:schemeClr val="bg1"/>
          </a:solidFill>
          <a:latin typeface="+mj-lt"/>
          <a:ea typeface="+mj-ea"/>
          <a:cs typeface="+mj-cs"/>
        </a:defRPr>
      </a:lvl1pPr>
    </p:titleStyle>
    <p:bodyStyle>
      <a:lvl1pPr marL="341305" indent="-341305" algn="l" defTabSz="457178"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377" indent="-338130" algn="l" defTabSz="457178"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15" indent="-285744" algn="l" defTabSz="457178"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6"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3"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pos="1067" userDrawn="1">
          <p15:clr>
            <a:srgbClr val="F26B43"/>
          </p15:clr>
        </p15:guide>
        <p15:guide id="6" pos="683" userDrawn="1">
          <p15:clr>
            <a:srgbClr val="F26B43"/>
          </p15:clr>
        </p15:guide>
        <p15:guide id="9" pos="800" userDrawn="1">
          <p15:clr>
            <a:srgbClr val="F26B43"/>
          </p15:clr>
        </p15:guide>
        <p15:guide id="10" orient="horz" pos="1344" userDrawn="1">
          <p15:clr>
            <a:srgbClr val="F26B43"/>
          </p15:clr>
        </p15:guide>
        <p15:guide id="11" pos="512" userDrawn="1">
          <p15:clr>
            <a:srgbClr val="F26B43"/>
          </p15:clr>
        </p15:guide>
        <p15:guide id="12" orient="horz" pos="1056" userDrawn="1">
          <p15:clr>
            <a:srgbClr val="F26B43"/>
          </p15:clr>
        </p15:guide>
        <p15:guide id="13" orient="horz" pos="828" userDrawn="1">
          <p15:clr>
            <a:srgbClr val="F26B43"/>
          </p15:clr>
        </p15:guide>
        <p15:guide id="14"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microsoft.com/office/2007/relationships/hdphoto" Target="../media/hdphoto7.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a:t>Pub 4012 – Tab B      </a:t>
            </a:r>
          </a:p>
          <a:p>
            <a:r>
              <a:rPr lang="en-US" altLang="en-US"/>
              <a:t>Pub 4491 – Lesson 5 </a:t>
            </a:r>
            <a:endParaRPr lang="en-US" altLang="en-US" dirty="0"/>
          </a:p>
        </p:txBody>
      </p:sp>
      <p:sp>
        <p:nvSpPr>
          <p:cNvPr id="4098" name="Title 1"/>
          <p:cNvSpPr>
            <a:spLocks noGrp="1"/>
          </p:cNvSpPr>
          <p:nvPr>
            <p:ph type="title"/>
          </p:nvPr>
        </p:nvSpPr>
        <p:spPr/>
        <p:txBody>
          <a:bodyPr/>
          <a:lstStyle/>
          <a:p>
            <a:r>
              <a:rPr lang="en-US" altLang="en-US" dirty="0"/>
              <a:t>Filing Status</a:t>
            </a:r>
            <a:br>
              <a:rPr lang="en-US" altLang="en-US" dirty="0"/>
            </a:br>
            <a:r>
              <a:rPr lang="en-US" altLang="en-US" i="1" dirty="0"/>
              <a:t>Married, Single, and More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a:t>NTTC Training – TY 2018</a:t>
            </a:r>
            <a:endParaRPr lang="en-US" dirty="0"/>
          </a:p>
        </p:txBody>
      </p:sp>
      <p:sp>
        <p:nvSpPr>
          <p:cNvPr id="4" name="Slide Number Placeholder 3"/>
          <p:cNvSpPr>
            <a:spLocks noGrp="1"/>
          </p:cNvSpPr>
          <p:nvPr>
            <p:ph type="sldNum" sz="quarter" idx="12"/>
          </p:nvPr>
        </p:nvSpPr>
        <p:spPr/>
        <p:txBody>
          <a:bodyPr/>
          <a:lstStyle/>
          <a:p>
            <a:fld id="{9C9E3000-1FE7-4597-BE23-A1AC10F0DE04}" type="slidenum">
              <a:rPr lang="en-US" altLang="en-US" smtClean="0"/>
              <a:pPr/>
              <a:t>10</a:t>
            </a:fld>
            <a:endParaRPr lang="en-US" altLang="en-US" dirty="0"/>
          </a:p>
        </p:txBody>
      </p:sp>
      <p:sp>
        <p:nvSpPr>
          <p:cNvPr id="20482" name="Title 1"/>
          <p:cNvSpPr>
            <a:spLocks noGrp="1"/>
          </p:cNvSpPr>
          <p:nvPr>
            <p:ph type="title"/>
          </p:nvPr>
        </p:nvSpPr>
        <p:spPr/>
        <p:txBody>
          <a:bodyPr/>
          <a:lstStyle/>
          <a:p>
            <a:r>
              <a:rPr lang="en-US" altLang="en-US"/>
              <a:t>Filing Status – Tax Rate</a:t>
            </a:r>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60558908"/>
              </p:ext>
            </p:extLst>
          </p:nvPr>
        </p:nvGraphicFramePr>
        <p:xfrm>
          <a:off x="1447800" y="2290220"/>
          <a:ext cx="9220199" cy="2552245"/>
        </p:xfrm>
        <a:graphic>
          <a:graphicData uri="http://schemas.openxmlformats.org/drawingml/2006/table">
            <a:tbl>
              <a:tblPr firstRow="1" firstCol="1" bandRow="1">
                <a:tableStyleId>{5C22544A-7EE6-4342-B048-85BDC9FD1C3A}</a:tableStyleId>
              </a:tblPr>
              <a:tblGrid>
                <a:gridCol w="3452008">
                  <a:extLst>
                    <a:ext uri="{9D8B030D-6E8A-4147-A177-3AD203B41FA5}">
                      <a16:colId xmlns:mc="http://schemas.openxmlformats.org/markup-compatibility/2006" xmlns:mv="urn:schemas-microsoft-com:mac:vml" xmlns="" xmlns:a16="http://schemas.microsoft.com/office/drawing/2014/main" val="20000"/>
                    </a:ext>
                  </a:extLst>
                </a:gridCol>
                <a:gridCol w="2586781">
                  <a:extLst>
                    <a:ext uri="{9D8B030D-6E8A-4147-A177-3AD203B41FA5}">
                      <a16:colId xmlns:mc="http://schemas.openxmlformats.org/markup-compatibility/2006" xmlns:mv="urn:schemas-microsoft-com:mac:vml" xmlns="" xmlns:a16="http://schemas.microsoft.com/office/drawing/2014/main" val="20001"/>
                    </a:ext>
                  </a:extLst>
                </a:gridCol>
                <a:gridCol w="3181410">
                  <a:extLst>
                    <a:ext uri="{9D8B030D-6E8A-4147-A177-3AD203B41FA5}">
                      <a16:colId xmlns:mc="http://schemas.openxmlformats.org/markup-compatibility/2006" xmlns:mv="urn:schemas-microsoft-com:mac:vml" xmlns="" xmlns:a16="http://schemas.microsoft.com/office/drawing/2014/main" val="20002"/>
                    </a:ext>
                  </a:extLst>
                </a:gridCol>
              </a:tblGrid>
              <a:tr h="845729">
                <a:tc>
                  <a:txBody>
                    <a:bodyPr/>
                    <a:lstStyle/>
                    <a:p>
                      <a:pPr marL="0" marR="0" algn="ctr">
                        <a:spcBef>
                          <a:spcPts val="0"/>
                        </a:spcBef>
                        <a:spcAft>
                          <a:spcPts val="0"/>
                        </a:spcAft>
                      </a:pPr>
                      <a:r>
                        <a:rPr lang="en-US" sz="2400" dirty="0">
                          <a:effectLst/>
                        </a:rPr>
                        <a:t>Status</a:t>
                      </a:r>
                      <a:endParaRPr lang="en-US"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Tax Rate is 10% on taxable income</a:t>
                      </a:r>
                      <a:endParaRPr lang="en-US"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Tax Rate is 12% on taxable income of</a:t>
                      </a:r>
                      <a:endParaRPr lang="en-US" sz="2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mc="http://schemas.openxmlformats.org/markup-compatibility/2006" xmlns:mv="urn:schemas-microsoft-com:mac:vml" xmlns="" xmlns:a16="http://schemas.microsoft.com/office/drawing/2014/main" val="10000"/>
                  </a:ext>
                </a:extLst>
              </a:tr>
              <a:tr h="422865">
                <a:tc>
                  <a:txBody>
                    <a:bodyPr/>
                    <a:lstStyle/>
                    <a:p>
                      <a:pPr marL="0" marR="0">
                        <a:spcBef>
                          <a:spcPts val="0"/>
                        </a:spcBef>
                        <a:spcAft>
                          <a:spcPts val="0"/>
                        </a:spcAft>
                      </a:pPr>
                      <a:r>
                        <a:rPr lang="en-US" sz="2400" dirty="0">
                          <a:effectLst/>
                        </a:rPr>
                        <a:t>Single</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tabLst>
                          <a:tab pos="2057400" algn="dec"/>
                        </a:tabLst>
                      </a:pPr>
                      <a:r>
                        <a:rPr lang="en-US" sz="2400" smtClean="0">
                          <a:effectLst/>
                        </a:rPr>
                        <a:t>   Up </a:t>
                      </a:r>
                      <a:r>
                        <a:rPr lang="en-US" sz="2400" dirty="0">
                          <a:effectLst/>
                        </a:rPr>
                        <a:t>to  </a:t>
                      </a:r>
                      <a:r>
                        <a:rPr lang="en-US" sz="2400" smtClean="0">
                          <a:effectLst/>
                        </a:rPr>
                        <a:t>$  9,525</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 </a:t>
                      </a:r>
                      <a:r>
                        <a:rPr lang="en-US" sz="2400" dirty="0" smtClean="0">
                          <a:effectLst/>
                        </a:rPr>
                        <a:t>    $  9,52</a:t>
                      </a:r>
                      <a:r>
                        <a:rPr lang="en-US" sz="2400" strike="noStrike" dirty="0" smtClean="0">
                          <a:effectLst/>
                        </a:rPr>
                        <a:t>6  </a:t>
                      </a:r>
                      <a:r>
                        <a:rPr lang="en-US" sz="2400" dirty="0" smtClean="0">
                          <a:effectLst/>
                        </a:rPr>
                        <a:t>–  $</a:t>
                      </a:r>
                      <a:r>
                        <a:rPr lang="en-US" sz="2400" dirty="0">
                          <a:effectLst/>
                        </a:rPr>
                        <a:t>38,700</a:t>
                      </a:r>
                      <a:endParaRPr lang="en-US"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mc="http://schemas.openxmlformats.org/markup-compatibility/2006" xmlns:mv="urn:schemas-microsoft-com:mac:vml" xmlns="" xmlns:a16="http://schemas.microsoft.com/office/drawing/2014/main" val="10002"/>
                  </a:ext>
                </a:extLst>
              </a:tr>
              <a:tr h="422865">
                <a:tc>
                  <a:txBody>
                    <a:bodyPr/>
                    <a:lstStyle/>
                    <a:p>
                      <a:pPr marL="0" marR="0">
                        <a:spcBef>
                          <a:spcPts val="0"/>
                        </a:spcBef>
                        <a:spcAft>
                          <a:spcPts val="0"/>
                        </a:spcAft>
                      </a:pPr>
                      <a:r>
                        <a:rPr lang="en-US" sz="2400" dirty="0">
                          <a:effectLst/>
                        </a:rPr>
                        <a:t>Married Filing Jointly</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tabLst>
                          <a:tab pos="2057400" algn="dec"/>
                        </a:tabLst>
                      </a:pPr>
                      <a:r>
                        <a:rPr lang="en-US" sz="2400" dirty="0" smtClean="0">
                          <a:effectLst/>
                        </a:rPr>
                        <a:t>   Up </a:t>
                      </a:r>
                      <a:r>
                        <a:rPr lang="en-US" sz="2400" dirty="0">
                          <a:effectLst/>
                        </a:rPr>
                        <a:t>to</a:t>
                      </a:r>
                      <a:r>
                        <a:rPr lang="en-US" sz="2400" dirty="0" smtClean="0">
                          <a:effectLst/>
                        </a:rPr>
                        <a:t>  $</a:t>
                      </a:r>
                      <a:r>
                        <a:rPr lang="en-US" sz="2400" dirty="0">
                          <a:effectLst/>
                        </a:rPr>
                        <a:t>19,050</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smtClean="0">
                          <a:effectLst/>
                        </a:rPr>
                        <a:t>     $19,051  –  $</a:t>
                      </a:r>
                      <a:r>
                        <a:rPr lang="en-US" sz="2400" dirty="0">
                          <a:effectLst/>
                        </a:rPr>
                        <a:t>77,400</a:t>
                      </a:r>
                      <a:endParaRPr lang="en-US"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mc="http://schemas.openxmlformats.org/markup-compatibility/2006" xmlns:mv="urn:schemas-microsoft-com:mac:vml" xmlns="" xmlns:a16="http://schemas.microsoft.com/office/drawing/2014/main" val="10003"/>
                  </a:ext>
                </a:extLst>
              </a:tr>
              <a:tr h="437921">
                <a:tc>
                  <a:txBody>
                    <a:bodyPr/>
                    <a:lstStyle/>
                    <a:p>
                      <a:pPr marL="0" marR="0">
                        <a:spcBef>
                          <a:spcPts val="0"/>
                        </a:spcBef>
                        <a:spcAft>
                          <a:spcPts val="0"/>
                        </a:spcAft>
                      </a:pPr>
                      <a:r>
                        <a:rPr lang="en-US" sz="2400" dirty="0">
                          <a:effectLst/>
                        </a:rPr>
                        <a:t>Married Filing Separately</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tabLst>
                          <a:tab pos="2057400" algn="dec"/>
                        </a:tabLst>
                      </a:pPr>
                      <a:r>
                        <a:rPr lang="en-US" sz="2400" dirty="0" smtClean="0">
                          <a:effectLst/>
                        </a:rPr>
                        <a:t>   Up </a:t>
                      </a:r>
                      <a:r>
                        <a:rPr lang="en-US" sz="2400" dirty="0">
                          <a:effectLst/>
                        </a:rPr>
                        <a:t>to  </a:t>
                      </a:r>
                      <a:r>
                        <a:rPr lang="en-US" sz="2400" dirty="0" smtClean="0">
                          <a:effectLst/>
                        </a:rPr>
                        <a:t>$  9,525</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  </a:t>
                      </a:r>
                      <a:r>
                        <a:rPr lang="en-US" sz="2400" dirty="0" smtClean="0">
                          <a:effectLst/>
                        </a:rPr>
                        <a:t>   $  9,526  –  $</a:t>
                      </a:r>
                      <a:r>
                        <a:rPr lang="en-US" sz="2400" dirty="0">
                          <a:effectLst/>
                        </a:rPr>
                        <a:t>38,700</a:t>
                      </a:r>
                      <a:endParaRPr lang="en-US"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mc="http://schemas.openxmlformats.org/markup-compatibility/2006" xmlns:mv="urn:schemas-microsoft-com:mac:vml" xmlns="" xmlns:a16="http://schemas.microsoft.com/office/drawing/2014/main" val="10004"/>
                  </a:ext>
                </a:extLst>
              </a:tr>
              <a:tr h="422865">
                <a:tc>
                  <a:txBody>
                    <a:bodyPr/>
                    <a:lstStyle/>
                    <a:p>
                      <a:pPr marL="0" marR="0">
                        <a:spcBef>
                          <a:spcPts val="0"/>
                        </a:spcBef>
                        <a:spcAft>
                          <a:spcPts val="0"/>
                        </a:spcAft>
                      </a:pPr>
                      <a:r>
                        <a:rPr lang="en-US" sz="2400" dirty="0">
                          <a:effectLst/>
                        </a:rPr>
                        <a:t>Head of Household</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tabLst>
                          <a:tab pos="2057400" algn="dec"/>
                        </a:tabLst>
                      </a:pPr>
                      <a:r>
                        <a:rPr lang="en-US" sz="2400" dirty="0" smtClean="0">
                          <a:effectLst/>
                        </a:rPr>
                        <a:t>   </a:t>
                      </a:r>
                      <a:r>
                        <a:rPr lang="en-US" sz="2400" dirty="0">
                          <a:effectLst/>
                        </a:rPr>
                        <a:t>Up to</a:t>
                      </a:r>
                      <a:r>
                        <a:rPr lang="en-US" sz="2400" dirty="0" smtClean="0">
                          <a:effectLst/>
                        </a:rPr>
                        <a:t>  $</a:t>
                      </a:r>
                      <a:r>
                        <a:rPr lang="en-US" sz="2400" dirty="0">
                          <a:effectLst/>
                        </a:rPr>
                        <a:t>13,600</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 </a:t>
                      </a:r>
                      <a:r>
                        <a:rPr lang="en-US" sz="2400" dirty="0" smtClean="0">
                          <a:effectLst/>
                        </a:rPr>
                        <a:t>    $13,601  –  $</a:t>
                      </a:r>
                      <a:r>
                        <a:rPr lang="en-US" sz="2400" dirty="0">
                          <a:effectLst/>
                        </a:rPr>
                        <a:t>51,800</a:t>
                      </a:r>
                      <a:endParaRPr lang="en-US"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mc="http://schemas.openxmlformats.org/markup-compatibility/2006" xmlns:mv="urn:schemas-microsoft-com:mac:vml" xmlns="" xmlns:a16="http://schemas.microsoft.com/office/drawing/2014/main" val="10005"/>
                  </a:ext>
                </a:extLst>
              </a:tr>
            </a:tbl>
          </a:graphicData>
        </a:graphic>
      </p:graphicFrame>
      <p:sp>
        <p:nvSpPr>
          <p:cNvPr id="8" name="TextBox 7"/>
          <p:cNvSpPr txBox="1"/>
          <p:nvPr/>
        </p:nvSpPr>
        <p:spPr>
          <a:xfrm>
            <a:off x="1371600" y="1676400"/>
            <a:ext cx="4114800" cy="523220"/>
          </a:xfrm>
          <a:prstGeom prst="rect">
            <a:avLst/>
          </a:prstGeom>
          <a:noFill/>
        </p:spPr>
        <p:txBody>
          <a:bodyPr wrap="square" rtlCol="0">
            <a:spAutoFit/>
          </a:bodyPr>
          <a:lstStyle/>
          <a:p>
            <a:r>
              <a:rPr lang="en-US" sz="2800" b="1" dirty="0"/>
              <a:t>Initial rates of tax – 2018</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11</a:t>
            </a:fld>
            <a:endParaRPr lang="en-US" altLang="en-US" dirty="0"/>
          </a:p>
        </p:txBody>
      </p:sp>
      <p:sp>
        <p:nvSpPr>
          <p:cNvPr id="21509" name="Rectangle 10"/>
          <p:cNvSpPr>
            <a:spLocks noGrp="1" noChangeArrowheads="1"/>
          </p:cNvSpPr>
          <p:nvPr>
            <p:ph sz="quarter" idx="12"/>
          </p:nvPr>
        </p:nvSpPr>
        <p:spPr/>
        <p:txBody>
          <a:bodyPr>
            <a:normAutofit lnSpcReduction="10000"/>
          </a:bodyPr>
          <a:lstStyle/>
          <a:p>
            <a:r>
              <a:rPr lang="en-US" altLang="en-US" dirty="0"/>
              <a:t>Not married as of December 31</a:t>
            </a:r>
          </a:p>
          <a:p>
            <a:r>
              <a:rPr lang="en-US" altLang="en-US" dirty="0"/>
              <a:t>Married, but legally separated</a:t>
            </a:r>
          </a:p>
          <a:p>
            <a:pPr>
              <a:buFont typeface="Wingdings" panose="05000000000000000000" pitchFamily="2" charset="2"/>
              <a:buChar char="Ø"/>
            </a:pPr>
            <a:r>
              <a:rPr lang="en-US" altLang="en-US" dirty="0"/>
              <a:t>There may be a more advantageous filing status if:</a:t>
            </a:r>
          </a:p>
          <a:p>
            <a:pPr lvl="1"/>
            <a:r>
              <a:rPr lang="en-US" altLang="en-US" dirty="0" smtClean="0"/>
              <a:t>Have </a:t>
            </a:r>
            <a:r>
              <a:rPr lang="en-US" altLang="en-US" dirty="0"/>
              <a:t>qualifying persons</a:t>
            </a:r>
          </a:p>
          <a:p>
            <a:pPr lvl="1"/>
            <a:r>
              <a:rPr lang="en-US" altLang="en-US" dirty="0"/>
              <a:t>Paying &gt;50% of the home’s upkeep</a:t>
            </a:r>
          </a:p>
          <a:p>
            <a:pPr lvl="1"/>
            <a:r>
              <a:rPr lang="en-US" altLang="en-US" dirty="0"/>
              <a:t>See Qualifying Widow(</a:t>
            </a:r>
            <a:r>
              <a:rPr lang="en-US" altLang="en-US" dirty="0" err="1"/>
              <a:t>er</a:t>
            </a:r>
            <a:r>
              <a:rPr lang="en-US" altLang="en-US" dirty="0"/>
              <a:t>) </a:t>
            </a:r>
            <a:r>
              <a:rPr lang="en-US" altLang="en-US" dirty="0" smtClean="0"/>
              <a:t>(if recently widowed) </a:t>
            </a:r>
            <a:r>
              <a:rPr lang="en-US" altLang="en-US" dirty="0"/>
              <a:t>or Head of Household</a:t>
            </a:r>
          </a:p>
          <a:p>
            <a:pPr lvl="1"/>
            <a:endParaRPr lang="en-US" altLang="en-US" dirty="0"/>
          </a:p>
        </p:txBody>
      </p:sp>
      <p:sp>
        <p:nvSpPr>
          <p:cNvPr id="21506" name="Rectangle 9"/>
          <p:cNvSpPr>
            <a:spLocks noGrp="1" noChangeArrowheads="1"/>
          </p:cNvSpPr>
          <p:nvPr>
            <p:ph type="title"/>
          </p:nvPr>
        </p:nvSpPr>
        <p:spPr/>
        <p:txBody>
          <a:bodyPr/>
          <a:lstStyle/>
          <a:p>
            <a:r>
              <a:rPr lang="en-GB" altLang="en-US"/>
              <a:t>Single</a:t>
            </a:r>
            <a:endParaRPr lang="en-GB" altLang="en-US" dirty="0"/>
          </a:p>
        </p:txBody>
      </p:sp>
      <p:sp>
        <p:nvSpPr>
          <p:cNvPr id="21510" name="Text Box 3"/>
          <p:cNvSpPr txBox="1">
            <a:spLocks noChangeArrowheads="1"/>
          </p:cNvSpPr>
          <p:nvPr/>
        </p:nvSpPr>
        <p:spPr bwMode="auto">
          <a:xfrm>
            <a:off x="8077200" y="617220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400" b="0" dirty="0">
              <a:solidFill>
                <a:schemeClr val="bg1"/>
              </a:solidFill>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12</a:t>
            </a:fld>
            <a:endParaRPr lang="en-US" altLang="en-US" dirty="0"/>
          </a:p>
        </p:txBody>
      </p:sp>
      <p:sp>
        <p:nvSpPr>
          <p:cNvPr id="9218" name="Rectangle 2"/>
          <p:cNvSpPr>
            <a:spLocks noGrp="1" noChangeArrowheads="1"/>
          </p:cNvSpPr>
          <p:nvPr>
            <p:ph sz="quarter" idx="12"/>
          </p:nvPr>
        </p:nvSpPr>
        <p:spPr/>
        <p:txBody>
          <a:bodyPr>
            <a:normAutofit/>
          </a:bodyPr>
          <a:lstStyle/>
          <a:p>
            <a:r>
              <a:rPr lang="en-GB" altLang="en-US" dirty="0"/>
              <a:t>Married on last day of year</a:t>
            </a:r>
          </a:p>
          <a:p>
            <a:pPr lvl="1"/>
            <a:r>
              <a:rPr lang="en-GB" altLang="en-US" dirty="0"/>
              <a:t>Includes common law </a:t>
            </a:r>
            <a:r>
              <a:rPr lang="en-GB" altLang="en-US" dirty="0" smtClean="0"/>
              <a:t>marriage if recognized in your state </a:t>
            </a:r>
            <a:endParaRPr lang="en-GB" altLang="en-US" dirty="0"/>
          </a:p>
          <a:p>
            <a:r>
              <a:rPr lang="en-GB" altLang="en-US" dirty="0"/>
              <a:t>Spouse died during current tax year/not remarried</a:t>
            </a:r>
          </a:p>
          <a:p>
            <a:pPr>
              <a:buFont typeface="Wingdings" panose="05000000000000000000" pitchFamily="2" charset="2"/>
              <a:buChar char="Ø"/>
            </a:pPr>
            <a:r>
              <a:rPr lang="en-GB" altLang="en-US" dirty="0"/>
              <a:t>Generally, most advantageous filing status</a:t>
            </a:r>
          </a:p>
        </p:txBody>
      </p:sp>
      <p:sp>
        <p:nvSpPr>
          <p:cNvPr id="23554" name="Rectangle 1"/>
          <p:cNvSpPr>
            <a:spLocks noGrp="1" noChangeArrowheads="1"/>
          </p:cNvSpPr>
          <p:nvPr>
            <p:ph type="title"/>
          </p:nvPr>
        </p:nvSpPr>
        <p:spPr/>
        <p:txBody>
          <a:bodyPr/>
          <a:lstStyle/>
          <a:p>
            <a:r>
              <a:rPr lang="en-GB" altLang="en-US"/>
              <a:t>Married Filing Jointly (MFJ)</a:t>
            </a:r>
            <a:endParaRPr lang="en-GB" altLang="en-US" dirty="0"/>
          </a:p>
        </p:txBody>
      </p:sp>
      <p:sp>
        <p:nvSpPr>
          <p:cNvPr id="23558" name="Text Box 3"/>
          <p:cNvSpPr txBox="1">
            <a:spLocks noChangeArrowheads="1"/>
          </p:cNvSpPr>
          <p:nvPr/>
        </p:nvSpPr>
        <p:spPr bwMode="auto">
          <a:xfrm>
            <a:off x="8229600" y="609600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dirty="0">
              <a:solidFill>
                <a:srgbClr val="3333FF"/>
              </a:solidFill>
              <a:cs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13</a:t>
            </a:fld>
            <a:endParaRPr lang="en-US" altLang="en-US" dirty="0"/>
          </a:p>
        </p:txBody>
      </p:sp>
      <p:sp>
        <p:nvSpPr>
          <p:cNvPr id="10242" name="Rectangle 2"/>
          <p:cNvSpPr>
            <a:spLocks noGrp="1" noChangeArrowheads="1"/>
          </p:cNvSpPr>
          <p:nvPr>
            <p:ph sz="quarter" idx="12"/>
          </p:nvPr>
        </p:nvSpPr>
        <p:spPr/>
        <p:txBody>
          <a:bodyPr>
            <a:normAutofit fontScale="92500" lnSpcReduction="20000"/>
          </a:bodyPr>
          <a:lstStyle/>
          <a:p>
            <a:r>
              <a:rPr lang="en-GB" altLang="en-US" dirty="0"/>
              <a:t>Married on last day of year</a:t>
            </a:r>
          </a:p>
          <a:p>
            <a:pPr lvl="1"/>
            <a:r>
              <a:rPr lang="en-GB" altLang="en-US" dirty="0"/>
              <a:t>Includes common law marriage </a:t>
            </a:r>
          </a:p>
          <a:p>
            <a:r>
              <a:rPr lang="en-GB" altLang="en-US" dirty="0"/>
              <a:t>Each spouse files their own tax return</a:t>
            </a:r>
          </a:p>
          <a:p>
            <a:pPr lvl="1"/>
            <a:r>
              <a:rPr lang="en-GB" altLang="en-US" dirty="0"/>
              <a:t>The spouse’s Name and SSN must be entered on the return</a:t>
            </a:r>
          </a:p>
          <a:p>
            <a:r>
              <a:rPr lang="en-GB" altLang="en-US" dirty="0"/>
              <a:t>Reasons for MFS</a:t>
            </a:r>
          </a:p>
          <a:p>
            <a:pPr lvl="1"/>
            <a:r>
              <a:rPr lang="en-GB" altLang="en-US" dirty="0"/>
              <a:t>Taxpayer chooses to file MFS</a:t>
            </a:r>
          </a:p>
          <a:p>
            <a:pPr lvl="1"/>
            <a:r>
              <a:rPr lang="en-GB" altLang="en-US" dirty="0"/>
              <a:t>Spouse has already filed </a:t>
            </a:r>
            <a:r>
              <a:rPr lang="en-GB" altLang="en-US" dirty="0" smtClean="0"/>
              <a:t>MFS or </a:t>
            </a:r>
            <a:r>
              <a:rPr lang="en-GB" altLang="en-US" dirty="0" err="1" smtClean="0"/>
              <a:t>HoH</a:t>
            </a:r>
            <a:endParaRPr lang="en-GB" altLang="en-US" dirty="0" smtClean="0"/>
          </a:p>
          <a:p>
            <a:pPr lvl="1"/>
            <a:r>
              <a:rPr lang="en-GB" altLang="en-US" dirty="0"/>
              <a:t>Married but separated and not filing MFJ</a:t>
            </a:r>
          </a:p>
        </p:txBody>
      </p:sp>
      <p:sp>
        <p:nvSpPr>
          <p:cNvPr id="25602" name="Rectangle 1"/>
          <p:cNvSpPr>
            <a:spLocks noGrp="1" noChangeArrowheads="1"/>
          </p:cNvSpPr>
          <p:nvPr>
            <p:ph type="title"/>
          </p:nvPr>
        </p:nvSpPr>
        <p:spPr/>
        <p:txBody>
          <a:bodyPr/>
          <a:lstStyle/>
          <a:p>
            <a:r>
              <a:rPr lang="en-GB" altLang="en-US"/>
              <a:t>Married Filing Separately (MFS)</a:t>
            </a:r>
            <a:endParaRPr lang="en-GB"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14</a:t>
            </a:fld>
            <a:endParaRPr lang="en-US" altLang="en-US" dirty="0"/>
          </a:p>
        </p:txBody>
      </p:sp>
      <p:sp>
        <p:nvSpPr>
          <p:cNvPr id="11266" name="Rectangle 2"/>
          <p:cNvSpPr>
            <a:spLocks noGrp="1" noChangeArrowheads="1"/>
          </p:cNvSpPr>
          <p:nvPr>
            <p:ph sz="quarter" idx="12"/>
          </p:nvPr>
        </p:nvSpPr>
        <p:spPr/>
        <p:txBody>
          <a:bodyPr>
            <a:normAutofit/>
          </a:bodyPr>
          <a:lstStyle/>
          <a:p>
            <a:r>
              <a:rPr lang="en-GB" altLang="en-US" dirty="0"/>
              <a:t>Highest tax rate/lower standard deduction</a:t>
            </a:r>
          </a:p>
          <a:p>
            <a:r>
              <a:rPr lang="en-GB" altLang="en-US" dirty="0"/>
              <a:t>85% of Social Security benefits are taxable if lived with spouse at all during the year</a:t>
            </a:r>
          </a:p>
          <a:p>
            <a:r>
              <a:rPr lang="en-GB" altLang="en-US" dirty="0"/>
              <a:t>Cannot claim most tax credits</a:t>
            </a:r>
          </a:p>
          <a:p>
            <a:r>
              <a:rPr lang="en-GB" altLang="en-US" dirty="0"/>
              <a:t>Cannot deduct student loan interest</a:t>
            </a:r>
          </a:p>
          <a:p>
            <a:r>
              <a:rPr lang="en-GB" altLang="en-US" dirty="0"/>
              <a:t>Cannot use standard deduction if spouse itemized</a:t>
            </a:r>
            <a:r>
              <a:rPr lang="x-none" altLang="en-US" dirty="0"/>
              <a:t>‏</a:t>
            </a:r>
            <a:endParaRPr lang="en-GB" altLang="en-US" dirty="0"/>
          </a:p>
        </p:txBody>
      </p:sp>
      <p:sp>
        <p:nvSpPr>
          <p:cNvPr id="27650" name="Rectangle 1"/>
          <p:cNvSpPr>
            <a:spLocks noGrp="1" noChangeArrowheads="1"/>
          </p:cNvSpPr>
          <p:nvPr>
            <p:ph type="title"/>
          </p:nvPr>
        </p:nvSpPr>
        <p:spPr/>
        <p:txBody>
          <a:bodyPr/>
          <a:lstStyle/>
          <a:p>
            <a:r>
              <a:rPr lang="en-GB" altLang="en-US"/>
              <a:t>MFS Disadvantages</a:t>
            </a:r>
            <a:endParaRPr lang="en-GB" altLang="en-US" dirty="0"/>
          </a:p>
        </p:txBody>
      </p:sp>
    </p:spTree>
    <p:extLst>
      <p:ext uri="{BB962C8B-B14F-4D97-AF65-F5344CB8AC3E}">
        <p14:creationId xmlns:p14="http://schemas.microsoft.com/office/powerpoint/2010/main" val="40858691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200400" y="3429000"/>
            <a:ext cx="6192114" cy="1505160"/>
          </a:xfrm>
          <a:prstGeom prst="rect">
            <a:avLst/>
          </a:prstGeom>
          <a:ln>
            <a:solidFill>
              <a:schemeClr val="tx1"/>
            </a:solidFill>
          </a:ln>
        </p:spPr>
      </p:pic>
      <p:sp>
        <p:nvSpPr>
          <p:cNvPr id="8" name="Footer Placeholder 7"/>
          <p:cNvSpPr>
            <a:spLocks noGrp="1"/>
          </p:cNvSpPr>
          <p:nvPr>
            <p:ph type="ftr" sz="quarter" idx="10"/>
          </p:nvPr>
        </p:nvSpPr>
        <p:spPr/>
        <p:txBody>
          <a:bodyPr/>
          <a:lstStyle/>
          <a:p>
            <a:pPr>
              <a:defRPr/>
            </a:pPr>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15</a:t>
            </a:fld>
            <a:endParaRPr lang="en-US" altLang="en-US" dirty="0"/>
          </a:p>
        </p:txBody>
      </p:sp>
      <p:sp>
        <p:nvSpPr>
          <p:cNvPr id="10242" name="Rectangle 2"/>
          <p:cNvSpPr>
            <a:spLocks noGrp="1" noChangeArrowheads="1"/>
          </p:cNvSpPr>
          <p:nvPr>
            <p:ph sz="quarter" idx="12"/>
          </p:nvPr>
        </p:nvSpPr>
        <p:spPr/>
        <p:txBody>
          <a:bodyPr>
            <a:normAutofit/>
          </a:bodyPr>
          <a:lstStyle/>
          <a:p>
            <a:r>
              <a:rPr lang="en-GB" altLang="en-US" dirty="0"/>
              <a:t>Extra questions for MFS</a:t>
            </a:r>
          </a:p>
          <a:p>
            <a:endParaRPr lang="en-GB" altLang="en-US" dirty="0"/>
          </a:p>
          <a:p>
            <a:endParaRPr lang="en-GB" altLang="en-US" dirty="0"/>
          </a:p>
        </p:txBody>
      </p:sp>
      <p:sp>
        <p:nvSpPr>
          <p:cNvPr id="25602" name="Rectangle 1"/>
          <p:cNvSpPr>
            <a:spLocks noGrp="1" noChangeArrowheads="1"/>
          </p:cNvSpPr>
          <p:nvPr>
            <p:ph type="title"/>
          </p:nvPr>
        </p:nvSpPr>
        <p:spPr/>
        <p:txBody>
          <a:bodyPr/>
          <a:lstStyle/>
          <a:p>
            <a:r>
              <a:rPr lang="en-GB" altLang="en-US" dirty="0"/>
              <a:t>Married Filing Separately</a:t>
            </a:r>
          </a:p>
        </p:txBody>
      </p:sp>
      <p:sp>
        <p:nvSpPr>
          <p:cNvPr id="3" name="TextBox 2"/>
          <p:cNvSpPr txBox="1"/>
          <p:nvPr/>
        </p:nvSpPr>
        <p:spPr>
          <a:xfrm>
            <a:off x="758688" y="2286000"/>
            <a:ext cx="4648200" cy="1077218"/>
          </a:xfrm>
          <a:prstGeom prst="rect">
            <a:avLst/>
          </a:prstGeom>
          <a:noFill/>
          <a:ln w="38100">
            <a:solidFill>
              <a:srgbClr val="FF0000"/>
            </a:solidFill>
          </a:ln>
        </p:spPr>
        <p:txBody>
          <a:bodyPr wrap="square" rtlCol="0">
            <a:spAutoFit/>
          </a:bodyPr>
          <a:lstStyle/>
          <a:p>
            <a:r>
              <a:rPr lang="en-US" sz="3200" dirty="0">
                <a:solidFill>
                  <a:srgbClr val="0000FF"/>
                </a:solidFill>
              </a:rPr>
              <a:t>Makes 85% of social security benefits taxable</a:t>
            </a:r>
          </a:p>
        </p:txBody>
      </p:sp>
      <p:cxnSp>
        <p:nvCxnSpPr>
          <p:cNvPr id="6" name="Straight Arrow Connector 5"/>
          <p:cNvCxnSpPr/>
          <p:nvPr/>
        </p:nvCxnSpPr>
        <p:spPr>
          <a:xfrm>
            <a:off x="2559328" y="3363218"/>
            <a:ext cx="717272" cy="780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317" y="5028639"/>
            <a:ext cx="8020914" cy="1077218"/>
          </a:xfrm>
          <a:prstGeom prst="rect">
            <a:avLst/>
          </a:prstGeom>
          <a:noFill/>
          <a:ln w="38100">
            <a:solidFill>
              <a:srgbClr val="FF0000"/>
            </a:solidFill>
          </a:ln>
        </p:spPr>
        <p:txBody>
          <a:bodyPr wrap="square" rtlCol="0">
            <a:spAutoFit/>
          </a:bodyPr>
          <a:lstStyle/>
          <a:p>
            <a:r>
              <a:rPr lang="en-US" sz="3200" dirty="0">
                <a:solidFill>
                  <a:srgbClr val="0000FF"/>
                </a:solidFill>
              </a:rPr>
              <a:t>Spouse is NOT a dependent and does not qualify for new “credit for other dependents.”</a:t>
            </a:r>
          </a:p>
        </p:txBody>
      </p:sp>
      <p:cxnSp>
        <p:nvCxnSpPr>
          <p:cNvPr id="11" name="Straight Arrow Connector 10"/>
          <p:cNvCxnSpPr/>
          <p:nvPr/>
        </p:nvCxnSpPr>
        <p:spPr>
          <a:xfrm flipV="1">
            <a:off x="2559328" y="4648200"/>
            <a:ext cx="717272" cy="380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200400" y="4419600"/>
            <a:ext cx="6192114"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620000" y="3200400"/>
            <a:ext cx="1371600" cy="1219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96457" y="2111526"/>
            <a:ext cx="5469833" cy="1077218"/>
          </a:xfrm>
          <a:prstGeom prst="rect">
            <a:avLst/>
          </a:prstGeom>
          <a:noFill/>
          <a:ln w="38100">
            <a:solidFill>
              <a:srgbClr val="FF0000"/>
            </a:solidFill>
          </a:ln>
        </p:spPr>
        <p:txBody>
          <a:bodyPr wrap="square" rtlCol="0">
            <a:spAutoFit/>
          </a:bodyPr>
          <a:lstStyle/>
          <a:p>
            <a:r>
              <a:rPr lang="en-US" sz="3200" dirty="0">
                <a:solidFill>
                  <a:srgbClr val="0000FF"/>
                </a:solidFill>
              </a:rPr>
              <a:t>Read requirements carefully – spouse has NO gross income</a:t>
            </a:r>
          </a:p>
        </p:txBody>
      </p:sp>
    </p:spTree>
    <p:extLst>
      <p:ext uri="{BB962C8B-B14F-4D97-AF65-F5344CB8AC3E}">
        <p14:creationId xmlns:p14="http://schemas.microsoft.com/office/powerpoint/2010/main" val="1175333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16</a:t>
            </a:fld>
            <a:endParaRPr lang="en-US" altLang="en-US" dirty="0"/>
          </a:p>
        </p:txBody>
      </p:sp>
      <p:sp>
        <p:nvSpPr>
          <p:cNvPr id="11266" name="Rectangle 2"/>
          <p:cNvSpPr>
            <a:spLocks noGrp="1" noChangeArrowheads="1"/>
          </p:cNvSpPr>
          <p:nvPr>
            <p:ph sz="quarter" idx="12"/>
          </p:nvPr>
        </p:nvSpPr>
        <p:spPr/>
        <p:txBody>
          <a:bodyPr>
            <a:normAutofit fontScale="85000" lnSpcReduction="20000"/>
          </a:bodyPr>
          <a:lstStyle/>
          <a:p>
            <a:r>
              <a:rPr lang="en-US" altLang="en-US" dirty="0"/>
              <a:t>No liability for spouse’s tax obligation (except in community property states, perhaps)</a:t>
            </a:r>
          </a:p>
          <a:p>
            <a:r>
              <a:rPr lang="en-US" altLang="en-US" dirty="0"/>
              <a:t>Lower combined tax</a:t>
            </a:r>
          </a:p>
          <a:p>
            <a:pPr lvl="1"/>
            <a:r>
              <a:rPr lang="en-US" altLang="en-US" dirty="0"/>
              <a:t>Itemized deductions limited by lower separate AGI (e.g. medical)</a:t>
            </a:r>
            <a:r>
              <a:rPr lang="x-none" altLang="en-US" dirty="0"/>
              <a:t>‏</a:t>
            </a:r>
            <a:endParaRPr lang="en-US" altLang="en-US" dirty="0"/>
          </a:p>
          <a:p>
            <a:pPr lvl="1"/>
            <a:r>
              <a:rPr lang="en-US" altLang="en-US" dirty="0"/>
              <a:t>Lower repayment of Advance Premium Tax Credits (ACA)</a:t>
            </a:r>
          </a:p>
          <a:p>
            <a:r>
              <a:rPr lang="en-US" altLang="en-US" dirty="0"/>
              <a:t>Refund is not offset by spouse’s outstanding tax or other debts (see Injured Spouse – Comprehensive Topic as an option)</a:t>
            </a:r>
          </a:p>
          <a:p>
            <a:r>
              <a:rPr lang="en-US" altLang="en-US" dirty="0"/>
              <a:t>Spouse is nonresident alien and does not elect to be treated as a resident (see Unique Filing Status lesson)</a:t>
            </a:r>
            <a:endParaRPr lang="en-GB" altLang="en-US" dirty="0"/>
          </a:p>
        </p:txBody>
      </p:sp>
      <p:sp>
        <p:nvSpPr>
          <p:cNvPr id="27650" name="Rectangle 1"/>
          <p:cNvSpPr>
            <a:spLocks noGrp="1" noChangeArrowheads="1"/>
          </p:cNvSpPr>
          <p:nvPr>
            <p:ph type="title"/>
          </p:nvPr>
        </p:nvSpPr>
        <p:spPr/>
        <p:txBody>
          <a:bodyPr/>
          <a:lstStyle/>
          <a:p>
            <a:r>
              <a:rPr lang="en-GB" altLang="en-US"/>
              <a:t>Why File MFS?</a:t>
            </a:r>
            <a:endParaRPr lang="en-GB" altLang="en-US" dirty="0"/>
          </a:p>
        </p:txBody>
      </p:sp>
    </p:spTree>
    <p:extLst>
      <p:ext uri="{BB962C8B-B14F-4D97-AF65-F5344CB8AC3E}">
        <p14:creationId xmlns:p14="http://schemas.microsoft.com/office/powerpoint/2010/main" val="2380416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17</a:t>
            </a:fld>
            <a:endParaRPr lang="en-US" altLang="en-US" dirty="0"/>
          </a:p>
        </p:txBody>
      </p:sp>
      <p:sp>
        <p:nvSpPr>
          <p:cNvPr id="13314" name="Rectangle 2"/>
          <p:cNvSpPr>
            <a:spLocks noGrp="1" noChangeArrowheads="1"/>
          </p:cNvSpPr>
          <p:nvPr>
            <p:ph sz="quarter" idx="12"/>
          </p:nvPr>
        </p:nvSpPr>
        <p:spPr/>
        <p:txBody>
          <a:bodyPr rtlCol="0">
            <a:normAutofit/>
          </a:bodyPr>
          <a:lstStyle/>
          <a:p>
            <a:pPr>
              <a:defRPr/>
            </a:pPr>
            <a:r>
              <a:rPr lang="en-GB" altLang="en-US" dirty="0"/>
              <a:t>Provided home* for qualified child</a:t>
            </a:r>
          </a:p>
          <a:p>
            <a:pPr lvl="1">
              <a:buClr>
                <a:schemeClr val="accent6">
                  <a:lumMod val="50000"/>
                </a:schemeClr>
              </a:buClr>
              <a:defRPr/>
            </a:pPr>
            <a:r>
              <a:rPr lang="en-GB" altLang="en-US" dirty="0"/>
              <a:t>Might not be a dependent</a:t>
            </a:r>
          </a:p>
          <a:p>
            <a:pPr>
              <a:defRPr/>
            </a:pPr>
            <a:r>
              <a:rPr lang="en-GB" altLang="en-US" dirty="0"/>
              <a:t>Provided home* for related dependent</a:t>
            </a:r>
          </a:p>
          <a:p>
            <a:pPr>
              <a:defRPr/>
            </a:pPr>
            <a:r>
              <a:rPr lang="en-GB" altLang="en-US" dirty="0"/>
              <a:t>&gt;50% cost of maintaining home for dependent parents living elsewhere</a:t>
            </a:r>
          </a:p>
          <a:p>
            <a:pPr marL="0" indent="0">
              <a:buNone/>
              <a:defRPr/>
            </a:pPr>
            <a:r>
              <a:rPr lang="en-GB" altLang="en-US" dirty="0"/>
              <a:t>* </a:t>
            </a:r>
            <a:r>
              <a:rPr lang="en-GB" altLang="en-US" sz="2400" dirty="0"/>
              <a:t>Paid more than 50% of cost of keeping up the home</a:t>
            </a:r>
          </a:p>
        </p:txBody>
      </p:sp>
      <p:sp>
        <p:nvSpPr>
          <p:cNvPr id="11267" name="Rectangle 1"/>
          <p:cNvSpPr>
            <a:spLocks noGrp="1" noChangeArrowheads="1"/>
          </p:cNvSpPr>
          <p:nvPr>
            <p:ph type="title"/>
          </p:nvPr>
        </p:nvSpPr>
        <p:spPr/>
        <p:txBody>
          <a:bodyPr rtlCol="0">
            <a:normAutofit/>
          </a:bodyPr>
          <a:lstStyle/>
          <a:p>
            <a:pPr>
              <a:defRPr/>
            </a:pPr>
            <a:r>
              <a:rPr lang="en-GB" dirty="0"/>
              <a:t>Head of Household – Unmarried</a:t>
            </a:r>
          </a:p>
        </p:txBody>
      </p:sp>
      <p:sp>
        <p:nvSpPr>
          <p:cNvPr id="38918" name="Text Box 3"/>
          <p:cNvSpPr txBox="1">
            <a:spLocks noChangeArrowheads="1"/>
          </p:cNvSpPr>
          <p:nvPr/>
        </p:nvSpPr>
        <p:spPr bwMode="auto">
          <a:xfrm>
            <a:off x="8610600" y="632460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dirty="0">
              <a:solidFill>
                <a:srgbClr val="3333FF"/>
              </a:solidFill>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18</a:t>
            </a:fld>
            <a:endParaRPr lang="en-US" altLang="en-US" dirty="0"/>
          </a:p>
        </p:txBody>
      </p:sp>
      <p:sp>
        <p:nvSpPr>
          <p:cNvPr id="61443" name="Rectangle 3"/>
          <p:cNvSpPr>
            <a:spLocks noGrp="1" noChangeArrowheads="1"/>
          </p:cNvSpPr>
          <p:nvPr>
            <p:ph sz="quarter" idx="12"/>
          </p:nvPr>
        </p:nvSpPr>
        <p:spPr/>
        <p:txBody>
          <a:bodyPr rtlCol="0">
            <a:normAutofit fontScale="85000" lnSpcReduction="20000"/>
          </a:bodyPr>
          <a:lstStyle/>
          <a:p>
            <a:pPr>
              <a:defRPr/>
            </a:pPr>
            <a:r>
              <a:rPr lang="en-US" altLang="en-US" dirty="0"/>
              <a:t>Lived apart </a:t>
            </a:r>
            <a:r>
              <a:rPr lang="en-US" altLang="en-US" b="1" dirty="0"/>
              <a:t>all</a:t>
            </a:r>
            <a:r>
              <a:rPr lang="en-US" altLang="en-US" dirty="0"/>
              <a:t> of last 6 months of year</a:t>
            </a:r>
          </a:p>
          <a:p>
            <a:pPr>
              <a:defRPr/>
            </a:pPr>
            <a:r>
              <a:rPr lang="en-US" altLang="en-US" dirty="0"/>
              <a:t>Provided home* for: </a:t>
            </a:r>
          </a:p>
          <a:p>
            <a:pPr lvl="1">
              <a:buClr>
                <a:schemeClr val="accent6">
                  <a:lumMod val="50000"/>
                </a:schemeClr>
              </a:buClr>
              <a:defRPr/>
            </a:pPr>
            <a:r>
              <a:rPr lang="en-US" altLang="en-US" dirty="0"/>
              <a:t>Child, stepchild, or eligible foster child for over six months </a:t>
            </a:r>
          </a:p>
          <a:p>
            <a:pPr lvl="1">
              <a:defRPr/>
            </a:pPr>
            <a:r>
              <a:rPr lang="en-US" altLang="en-US" b="1" dirty="0">
                <a:solidFill>
                  <a:srgbClr val="0000FF"/>
                </a:solidFill>
              </a:rPr>
              <a:t>No other relatives qualify</a:t>
            </a:r>
          </a:p>
          <a:p>
            <a:r>
              <a:rPr lang="en-US" altLang="en-US" dirty="0"/>
              <a:t>Key advantages</a:t>
            </a:r>
          </a:p>
          <a:p>
            <a:pPr lvl="1"/>
            <a:r>
              <a:rPr lang="en-US" altLang="en-US" dirty="0"/>
              <a:t>Higher standard deduction than Single or MFS</a:t>
            </a:r>
          </a:p>
          <a:p>
            <a:pPr lvl="1"/>
            <a:r>
              <a:rPr lang="en-US" altLang="en-US" dirty="0"/>
              <a:t>Advantageous tax rate structure</a:t>
            </a:r>
            <a:endParaRPr lang="en-US" altLang="en-US" dirty="0">
              <a:solidFill>
                <a:srgbClr val="FF0000"/>
              </a:solidFill>
            </a:endParaRPr>
          </a:p>
          <a:p>
            <a:pPr>
              <a:buNone/>
              <a:defRPr/>
            </a:pPr>
            <a:r>
              <a:rPr lang="en-GB" altLang="en-US" dirty="0"/>
              <a:t>* </a:t>
            </a:r>
            <a:r>
              <a:rPr lang="en-GB" altLang="en-US" sz="2400" dirty="0"/>
              <a:t>Paid more than 50% of cost of keeping up the home</a:t>
            </a:r>
          </a:p>
          <a:p>
            <a:pPr>
              <a:buNone/>
              <a:defRPr/>
            </a:pPr>
            <a:endParaRPr lang="en-US" altLang="en-US" dirty="0"/>
          </a:p>
        </p:txBody>
      </p:sp>
      <p:sp>
        <p:nvSpPr>
          <p:cNvPr id="40962" name="Rectangle 2"/>
          <p:cNvSpPr>
            <a:spLocks noGrp="1" noChangeArrowheads="1"/>
          </p:cNvSpPr>
          <p:nvPr>
            <p:ph type="title"/>
          </p:nvPr>
        </p:nvSpPr>
        <p:spPr/>
        <p:txBody>
          <a:bodyPr/>
          <a:lstStyle/>
          <a:p>
            <a:r>
              <a:rPr lang="en-US" altLang="en-US" dirty="0"/>
              <a:t>Head of Household – Married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smtClean="0"/>
              <a:t>NTTC Training – TY 2018</a:t>
            </a:r>
            <a:endParaRPr lang="en-US" dirty="0"/>
          </a:p>
        </p:txBody>
      </p:sp>
      <p:sp>
        <p:nvSpPr>
          <p:cNvPr id="5" name="Slide Number Placeholder 4"/>
          <p:cNvSpPr>
            <a:spLocks noGrp="1"/>
          </p:cNvSpPr>
          <p:nvPr>
            <p:ph type="sldNum" sz="quarter" idx="12"/>
          </p:nvPr>
        </p:nvSpPr>
        <p:spPr/>
        <p:txBody>
          <a:bodyPr/>
          <a:lstStyle/>
          <a:p>
            <a:fld id="{9C9E3000-1FE7-4597-BE23-A1AC10F0DE04}" type="slidenum">
              <a:rPr lang="en-US" altLang="en-US" smtClean="0"/>
              <a:pPr/>
              <a:t>19</a:t>
            </a:fld>
            <a:endParaRPr lang="en-US" altLang="en-US" dirty="0"/>
          </a:p>
        </p:txBody>
      </p:sp>
      <p:sp>
        <p:nvSpPr>
          <p:cNvPr id="2" name="Title 1"/>
          <p:cNvSpPr>
            <a:spLocks noGrp="1"/>
          </p:cNvSpPr>
          <p:nvPr>
            <p:ph type="title"/>
          </p:nvPr>
        </p:nvSpPr>
        <p:spPr/>
        <p:txBody>
          <a:bodyPr/>
          <a:lstStyle/>
          <a:p>
            <a:r>
              <a:rPr lang="en-US" smtClean="0"/>
              <a:t>Head of Household – Providing a Home</a:t>
            </a:r>
            <a:endParaRPr lang="en-US" dirty="0"/>
          </a:p>
        </p:txBody>
      </p:sp>
      <p:sp>
        <p:nvSpPr>
          <p:cNvPr id="43013" name="TextBox 5"/>
          <p:cNvSpPr txBox="1">
            <a:spLocks noChangeArrowheads="1"/>
          </p:cNvSpPr>
          <p:nvPr/>
        </p:nvSpPr>
        <p:spPr bwMode="auto">
          <a:xfrm>
            <a:off x="1066803" y="1600200"/>
            <a:ext cx="495242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Calibri" panose="020F0502020204030204" pitchFamily="34" charset="0"/>
              </a:rPr>
              <a:t>Open Pub 4012</a:t>
            </a:r>
          </a:p>
          <a:p>
            <a:pPr eaLnBrk="1" hangingPunct="1">
              <a:spcBef>
                <a:spcPct val="0"/>
              </a:spcBef>
              <a:buClrTx/>
              <a:buSzTx/>
              <a:buFontTx/>
              <a:buNone/>
            </a:pPr>
            <a:r>
              <a:rPr lang="en-US" altLang="en-US" sz="3600" dirty="0" smtClean="0">
                <a:cs typeface="Calibri" panose="020F0502020204030204" pitchFamily="34" charset="0"/>
              </a:rPr>
              <a:t>Tab B </a:t>
            </a:r>
            <a:r>
              <a:rPr lang="en-US" altLang="en-US" sz="3600" i="1" dirty="0" smtClean="0">
                <a:cs typeface="Calibri" panose="020F0502020204030204" pitchFamily="34" charset="0"/>
              </a:rPr>
              <a:t>Cost of Keeping Up a Home</a:t>
            </a:r>
            <a:endParaRPr lang="en-US" altLang="en-US" sz="3600" i="1" dirty="0">
              <a:cs typeface="Calibri" panose="020F0502020204030204" pitchFamily="34" charset="0"/>
            </a:endParaRPr>
          </a:p>
          <a:p>
            <a:pPr eaLnBrk="1" hangingPunct="1">
              <a:spcBef>
                <a:spcPct val="0"/>
              </a:spcBef>
              <a:buClrTx/>
              <a:buSzTx/>
              <a:buFontTx/>
              <a:buNone/>
            </a:pPr>
            <a:endParaRPr lang="en-US" altLang="en-US" sz="3600" dirty="0">
              <a:cs typeface="Calibri" panose="020F0502020204030204" pitchFamily="34" charset="0"/>
            </a:endParaRPr>
          </a:p>
          <a:p>
            <a:pPr eaLnBrk="1" hangingPunct="1">
              <a:spcBef>
                <a:spcPct val="0"/>
              </a:spcBef>
              <a:buClrTx/>
              <a:buSzTx/>
              <a:buFontTx/>
              <a:buNone/>
            </a:pPr>
            <a:r>
              <a:rPr lang="en-US" altLang="en-US" sz="3600" dirty="0">
                <a:cs typeface="Calibri" panose="020F0502020204030204" pitchFamily="34" charset="0"/>
              </a:rPr>
              <a:t>Note – </a:t>
            </a:r>
            <a:r>
              <a:rPr lang="en-US" altLang="en-US" sz="3200" dirty="0">
                <a:cs typeface="Calibri" panose="020F0502020204030204" pitchFamily="34" charset="0"/>
              </a:rPr>
              <a:t>Can use value of housing and apply new rule to open years</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640688" y="1712097"/>
            <a:ext cx="4115374" cy="3896269"/>
          </a:xfrm>
          <a:prstGeom prst="rect">
            <a:avLst/>
          </a:prstGeom>
        </p:spPr>
      </p:pic>
      <p:sp>
        <p:nvSpPr>
          <p:cNvPr id="9" name="Rounded Rectangle 8"/>
          <p:cNvSpPr/>
          <p:nvPr/>
        </p:nvSpPr>
        <p:spPr>
          <a:xfrm>
            <a:off x="6640975" y="4712329"/>
            <a:ext cx="2057400" cy="10026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3810000" y="5181600"/>
            <a:ext cx="28306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82200" y="1247745"/>
            <a:ext cx="1828800" cy="400110"/>
          </a:xfrm>
          <a:prstGeom prst="rect">
            <a:avLst/>
          </a:prstGeom>
          <a:gradFill>
            <a:gsLst>
              <a:gs pos="100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2000" b="1" dirty="0" smtClean="0"/>
              <a:t>Pub 4012 Tab B</a:t>
            </a:r>
            <a:endParaRPr lang="en-US" sz="20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a:t>
            </a:fld>
            <a:endParaRPr lang="en-US" altLang="en-US" dirty="0"/>
          </a:p>
        </p:txBody>
      </p:sp>
      <p:sp>
        <p:nvSpPr>
          <p:cNvPr id="12291" name="Rectangle 3"/>
          <p:cNvSpPr>
            <a:spLocks noGrp="1" noChangeArrowheads="1"/>
          </p:cNvSpPr>
          <p:nvPr>
            <p:ph sz="quarter" idx="12"/>
          </p:nvPr>
        </p:nvSpPr>
        <p:spPr/>
        <p:txBody>
          <a:bodyPr>
            <a:normAutofit/>
          </a:bodyPr>
          <a:lstStyle/>
          <a:p>
            <a:r>
              <a:rPr lang="en-US" altLang="en-US" dirty="0"/>
              <a:t>Two criteria:</a:t>
            </a:r>
          </a:p>
          <a:p>
            <a:pPr lvl="1"/>
            <a:r>
              <a:rPr lang="en-US" altLang="en-US" dirty="0"/>
              <a:t>Marital status on last day of tax year</a:t>
            </a:r>
          </a:p>
          <a:p>
            <a:pPr lvl="2"/>
            <a:r>
              <a:rPr lang="en-US" altLang="en-US" dirty="0"/>
              <a:t>Federal definition – “married” </a:t>
            </a:r>
          </a:p>
          <a:p>
            <a:pPr lvl="3"/>
            <a:r>
              <a:rPr lang="en-US" altLang="en-US" dirty="0"/>
              <a:t>Legal marriage under laws of any state or country</a:t>
            </a:r>
          </a:p>
          <a:p>
            <a:pPr lvl="3"/>
            <a:r>
              <a:rPr lang="en-US" altLang="en-US" dirty="0"/>
              <a:t>Does not include civil unions or registered domestic partners</a:t>
            </a:r>
          </a:p>
          <a:p>
            <a:pPr lvl="1"/>
            <a:r>
              <a:rPr lang="en-US" altLang="en-US" dirty="0"/>
              <a:t>Family members living in the home (may or may not be dependents) or supported by taxpayer</a:t>
            </a:r>
          </a:p>
        </p:txBody>
      </p:sp>
      <p:sp>
        <p:nvSpPr>
          <p:cNvPr id="6146" name="Rectangle 2"/>
          <p:cNvSpPr>
            <a:spLocks noGrp="1" noChangeArrowheads="1"/>
          </p:cNvSpPr>
          <p:nvPr>
            <p:ph type="title"/>
          </p:nvPr>
        </p:nvSpPr>
        <p:spPr/>
        <p:txBody>
          <a:bodyPr/>
          <a:lstStyle/>
          <a:p>
            <a:r>
              <a:rPr lang="en-US" altLang="en-US"/>
              <a:t>Filing Status</a:t>
            </a:r>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20</a:t>
            </a:fld>
            <a:endParaRPr lang="en-US" altLang="en-US" dirty="0"/>
          </a:p>
        </p:txBody>
      </p:sp>
      <p:sp>
        <p:nvSpPr>
          <p:cNvPr id="53251" name="Content Placeholder 2"/>
          <p:cNvSpPr>
            <a:spLocks noGrp="1"/>
          </p:cNvSpPr>
          <p:nvPr>
            <p:ph sz="quarter" idx="12"/>
          </p:nvPr>
        </p:nvSpPr>
        <p:spPr>
          <a:xfrm>
            <a:off x="1278833" y="1600200"/>
            <a:ext cx="9753600" cy="4343399"/>
          </a:xfrm>
        </p:spPr>
        <p:txBody>
          <a:bodyPr>
            <a:normAutofit fontScale="62500" lnSpcReduction="20000"/>
          </a:bodyPr>
          <a:lstStyle/>
          <a:p>
            <a:r>
              <a:rPr lang="en-GB" altLang="en-US" sz="4500" dirty="0"/>
              <a:t>Spouse died in one of two past years</a:t>
            </a:r>
            <a:endParaRPr lang="en-US" altLang="en-US" sz="4500" dirty="0"/>
          </a:p>
          <a:p>
            <a:pPr lvl="1"/>
            <a:r>
              <a:rPr lang="en-GB" altLang="en-US" sz="3200" dirty="0"/>
              <a:t>Dependent* child and/or stepchild lived in home all year </a:t>
            </a:r>
          </a:p>
          <a:p>
            <a:pPr lvl="1"/>
            <a:r>
              <a:rPr lang="en-GB" altLang="en-US" sz="3200" dirty="0"/>
              <a:t>Grandchild not eligible</a:t>
            </a:r>
            <a:endParaRPr lang="en-US" altLang="en-US" sz="3200" dirty="0"/>
          </a:p>
          <a:p>
            <a:r>
              <a:rPr lang="en-GB" altLang="en-US" sz="4500" dirty="0"/>
              <a:t>Maintained home (&gt;50% of cost) for child</a:t>
            </a:r>
          </a:p>
          <a:p>
            <a:r>
              <a:rPr lang="en-GB" altLang="en-US" sz="4500" dirty="0"/>
              <a:t>Can file QW for two years only</a:t>
            </a:r>
          </a:p>
          <a:p>
            <a:r>
              <a:rPr lang="en-US" altLang="en-US" sz="4500" dirty="0"/>
              <a:t>Advantages</a:t>
            </a:r>
          </a:p>
          <a:p>
            <a:pPr lvl="1"/>
            <a:r>
              <a:rPr lang="en-US" altLang="en-US" sz="3200" dirty="0"/>
              <a:t>Standard Deduction – same as MFJ</a:t>
            </a:r>
          </a:p>
          <a:p>
            <a:pPr lvl="1"/>
            <a:r>
              <a:rPr lang="en-US" altLang="en-US" sz="3200" dirty="0"/>
              <a:t>Uses MFJ tax rates</a:t>
            </a:r>
          </a:p>
          <a:p>
            <a:pPr marL="233363" indent="-233363">
              <a:buNone/>
            </a:pPr>
            <a:r>
              <a:rPr lang="en-US" altLang="en-US" dirty="0"/>
              <a:t>* Or would have been a dependent but for gross income, joint return, or taxpayer is a dependent tests</a:t>
            </a:r>
          </a:p>
          <a:p>
            <a:pPr lvl="1"/>
            <a:endParaRPr lang="en-US" altLang="en-US" dirty="0"/>
          </a:p>
          <a:p>
            <a:endParaRPr lang="en-US" altLang="en-US" dirty="0"/>
          </a:p>
        </p:txBody>
      </p:sp>
      <p:sp>
        <p:nvSpPr>
          <p:cNvPr id="46082" name="Title 1"/>
          <p:cNvSpPr>
            <a:spLocks noGrp="1"/>
          </p:cNvSpPr>
          <p:nvPr>
            <p:ph type="title"/>
          </p:nvPr>
        </p:nvSpPr>
        <p:spPr/>
        <p:txBody>
          <a:bodyPr/>
          <a:lstStyle/>
          <a:p>
            <a:r>
              <a:rPr lang="en-US" altLang="en-US" dirty="0"/>
              <a:t>Qualifying </a:t>
            </a:r>
            <a:r>
              <a:rPr lang="en-US" altLang="en-US" dirty="0" err="1"/>
              <a:t>Widow(er</a:t>
            </a:r>
            <a:r>
              <a:rPr lang="en-US" altLang="en-US" dirty="0"/>
              <a:t>)</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21</a:t>
            </a:fld>
            <a:endParaRPr lang="en-US" altLang="en-US" dirty="0"/>
          </a:p>
        </p:txBody>
      </p:sp>
      <p:sp>
        <p:nvSpPr>
          <p:cNvPr id="31747" name="Rectangle 8"/>
          <p:cNvSpPr>
            <a:spLocks noGrp="1" noChangeArrowheads="1"/>
          </p:cNvSpPr>
          <p:nvPr>
            <p:ph sz="quarter" idx="12"/>
          </p:nvPr>
        </p:nvSpPr>
        <p:spPr/>
        <p:txBody>
          <a:bodyPr>
            <a:normAutofit/>
          </a:bodyPr>
          <a:lstStyle/>
          <a:p>
            <a:r>
              <a:rPr lang="en-GB" altLang="en-US" dirty="0"/>
              <a:t>Child is considered to have lived with taxpayer all year if born or died during year (but not stillborn)</a:t>
            </a:r>
          </a:p>
          <a:p>
            <a:r>
              <a:rPr lang="en-GB" altLang="en-US" dirty="0"/>
              <a:t>Child who is a dependent of a non-custodial parent under Rules for Divorced or Legally Separated Parents still qualifies custodial parent for </a:t>
            </a:r>
            <a:r>
              <a:rPr lang="en-GB" altLang="en-US" dirty="0" err="1"/>
              <a:t>HoH</a:t>
            </a:r>
            <a:r>
              <a:rPr lang="en-GB" altLang="en-US" dirty="0"/>
              <a:t> filing status if all other requirements met</a:t>
            </a:r>
          </a:p>
          <a:p>
            <a:endParaRPr lang="en-GB" altLang="en-US" dirty="0"/>
          </a:p>
        </p:txBody>
      </p:sp>
      <p:sp>
        <p:nvSpPr>
          <p:cNvPr id="47106" name="Rectangle 7"/>
          <p:cNvSpPr>
            <a:spLocks noGrp="1" noChangeArrowheads="1"/>
          </p:cNvSpPr>
          <p:nvPr>
            <p:ph type="title"/>
          </p:nvPr>
        </p:nvSpPr>
        <p:spPr/>
        <p:txBody>
          <a:bodyPr/>
          <a:lstStyle/>
          <a:p>
            <a:r>
              <a:rPr lang="en-GB" altLang="en-US"/>
              <a:t>Special Notes</a:t>
            </a:r>
            <a:endParaRPr lang="en-GB"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22</a:t>
            </a:fld>
            <a:endParaRPr lang="en-US" altLang="en-US" dirty="0"/>
          </a:p>
        </p:txBody>
      </p:sp>
      <p:sp>
        <p:nvSpPr>
          <p:cNvPr id="4" name="Content Placeholder 3"/>
          <p:cNvSpPr>
            <a:spLocks noGrp="1"/>
          </p:cNvSpPr>
          <p:nvPr>
            <p:ph sz="quarter" idx="12"/>
          </p:nvPr>
        </p:nvSpPr>
        <p:spPr/>
        <p:txBody>
          <a:bodyPr/>
          <a:lstStyle/>
          <a:p>
            <a:r>
              <a:rPr lang="en-US" dirty="0"/>
              <a:t>Refer to Pub 4012 Entering Basic Information Section</a:t>
            </a:r>
          </a:p>
          <a:p>
            <a:r>
              <a:rPr lang="en-US" dirty="0">
                <a:solidFill>
                  <a:srgbClr val="0000FF"/>
                </a:solidFill>
              </a:rPr>
              <a:t>Caution: Changing the filing status during return preparation may delete the state return, if any</a:t>
            </a:r>
          </a:p>
          <a:p>
            <a:endParaRPr lang="en-US" dirty="0"/>
          </a:p>
          <a:p>
            <a:endParaRPr lang="en-US" dirty="0"/>
          </a:p>
        </p:txBody>
      </p:sp>
      <p:sp>
        <p:nvSpPr>
          <p:cNvPr id="5" name="Title 4"/>
          <p:cNvSpPr>
            <a:spLocks noGrp="1"/>
          </p:cNvSpPr>
          <p:nvPr>
            <p:ph type="title"/>
          </p:nvPr>
        </p:nvSpPr>
        <p:spPr/>
        <p:txBody>
          <a:bodyPr/>
          <a:lstStyle/>
          <a:p>
            <a:r>
              <a:rPr lang="en-US" altLang="en-US" dirty="0"/>
              <a:t>TaxSlayer – Filing Status</a:t>
            </a:r>
            <a:endParaRPr lang="en-US" dirty="0"/>
          </a:p>
        </p:txBody>
      </p:sp>
    </p:spTree>
    <p:extLst>
      <p:ext uri="{BB962C8B-B14F-4D97-AF65-F5344CB8AC3E}">
        <p14:creationId xmlns:p14="http://schemas.microsoft.com/office/powerpoint/2010/main" val="334575447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23</a:t>
            </a:fld>
            <a:endParaRPr lang="en-US" altLang="en-US" dirty="0"/>
          </a:p>
        </p:txBody>
      </p:sp>
      <p:sp>
        <p:nvSpPr>
          <p:cNvPr id="60419" name="Content Placeholder 4"/>
          <p:cNvSpPr>
            <a:spLocks noGrp="1"/>
          </p:cNvSpPr>
          <p:nvPr>
            <p:ph sz="quarter" idx="12"/>
          </p:nvPr>
        </p:nvSpPr>
        <p:spPr/>
        <p:txBody>
          <a:bodyPr>
            <a:normAutofit lnSpcReduction="10000"/>
          </a:bodyPr>
          <a:lstStyle/>
          <a:p>
            <a:r>
              <a:rPr lang="en-US" altLang="en-US" dirty="0"/>
              <a:t>Review is more than just checking that a box is checked – need to ask probing questions</a:t>
            </a:r>
          </a:p>
          <a:p>
            <a:r>
              <a:rPr lang="en-US" altLang="en-US" dirty="0"/>
              <a:t>Review prior year’s status</a:t>
            </a:r>
          </a:p>
          <a:p>
            <a:r>
              <a:rPr lang="en-US" altLang="en-US" dirty="0"/>
              <a:t>Verify current year filing status with data on Intake Sheet</a:t>
            </a:r>
          </a:p>
          <a:p>
            <a:r>
              <a:rPr lang="en-US" altLang="en-US" dirty="0"/>
              <a:t>Is this the correct and </a:t>
            </a:r>
            <a:r>
              <a:rPr lang="en-US" altLang="en-US" b="1" dirty="0"/>
              <a:t>most advantageous </a:t>
            </a:r>
            <a:r>
              <a:rPr lang="en-US" altLang="en-US" dirty="0"/>
              <a:t>filing status for the taxpayer?</a:t>
            </a:r>
          </a:p>
        </p:txBody>
      </p:sp>
      <p:sp>
        <p:nvSpPr>
          <p:cNvPr id="53250" name="Title 1"/>
          <p:cNvSpPr>
            <a:spLocks noGrp="1"/>
          </p:cNvSpPr>
          <p:nvPr>
            <p:ph type="title"/>
          </p:nvPr>
        </p:nvSpPr>
        <p:spPr/>
        <p:txBody>
          <a:bodyPr/>
          <a:lstStyle/>
          <a:p>
            <a:r>
              <a:rPr lang="en-US" altLang="en-US"/>
              <a:t>Quality Review	</a:t>
            </a:r>
            <a:endParaRPr lang="en-US" alt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24</a:t>
            </a:fld>
            <a:endParaRPr lang="en-US" altLang="en-US" dirty="0"/>
          </a:p>
        </p:txBody>
      </p:sp>
      <p:sp>
        <p:nvSpPr>
          <p:cNvPr id="20483" name="Rectangle 8"/>
          <p:cNvSpPr>
            <a:spLocks noGrp="1" noChangeArrowheads="1"/>
          </p:cNvSpPr>
          <p:nvPr>
            <p:ph sz="quarter" idx="12"/>
          </p:nvPr>
        </p:nvSpPr>
        <p:spPr/>
        <p:txBody>
          <a:bodyPr>
            <a:normAutofit fontScale="92500"/>
          </a:bodyPr>
          <a:lstStyle/>
          <a:p>
            <a:r>
              <a:rPr lang="en-GB" altLang="en-US" dirty="0"/>
              <a:t>Mr. Buck provides total support for his two young children </a:t>
            </a:r>
          </a:p>
          <a:p>
            <a:r>
              <a:rPr lang="en-GB" altLang="en-US" dirty="0"/>
              <a:t>His wife died in 2014, and he has not remarried</a:t>
            </a:r>
          </a:p>
          <a:p>
            <a:r>
              <a:rPr lang="en-GB" altLang="en-US" dirty="0"/>
              <a:t>What is the best filing status for Mr. Buck?</a:t>
            </a:r>
          </a:p>
          <a:p>
            <a:pPr marL="914400" lvl="2" indent="0">
              <a:buNone/>
            </a:pPr>
            <a:r>
              <a:rPr lang="en-GB" altLang="en-US" sz="3500" dirty="0">
                <a:solidFill>
                  <a:srgbClr val="0000FF"/>
                </a:solidFill>
              </a:rPr>
              <a:t>Head of Household</a:t>
            </a:r>
            <a:r>
              <a:rPr lang="en-GB" altLang="en-US" dirty="0"/>
              <a:t> </a:t>
            </a:r>
          </a:p>
          <a:p>
            <a:r>
              <a:rPr lang="en-GB" altLang="en-US" dirty="0"/>
              <a:t>What would have been best if his wife died in TY2016?</a:t>
            </a:r>
          </a:p>
          <a:p>
            <a:pPr marL="0" indent="0">
              <a:buNone/>
            </a:pPr>
            <a:r>
              <a:rPr lang="en-GB" altLang="en-US" dirty="0"/>
              <a:t>		</a:t>
            </a:r>
            <a:r>
              <a:rPr lang="en-GB" altLang="en-US" dirty="0">
                <a:solidFill>
                  <a:srgbClr val="0000FF"/>
                </a:solidFill>
              </a:rPr>
              <a:t>Qualifying Widower</a:t>
            </a:r>
            <a:endParaRPr lang="en-US" altLang="en-US" dirty="0">
              <a:solidFill>
                <a:srgbClr val="0000FF"/>
              </a:solidFill>
            </a:endParaRPr>
          </a:p>
          <a:p>
            <a:endParaRPr lang="en-GB" altLang="en-US" dirty="0"/>
          </a:p>
          <a:p>
            <a:endParaRPr lang="en-US" altLang="en-US" dirty="0"/>
          </a:p>
        </p:txBody>
      </p:sp>
      <p:sp>
        <p:nvSpPr>
          <p:cNvPr id="55298" name="Rectangle 7"/>
          <p:cNvSpPr>
            <a:spLocks noGrp="1" noChangeArrowheads="1"/>
          </p:cNvSpPr>
          <p:nvPr>
            <p:ph type="title"/>
          </p:nvPr>
        </p:nvSpPr>
        <p:spPr/>
        <p:txBody>
          <a:bodyPr/>
          <a:lstStyle/>
          <a:p>
            <a:r>
              <a:rPr lang="en-GB" altLang="en-US"/>
              <a:t>Filing Status - Quiz #1</a:t>
            </a:r>
            <a:endParaRPr lang="en-GB"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NTTC Training – TY 2018</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25</a:t>
            </a:fld>
            <a:endParaRPr lang="en-US" altLang="en-US" dirty="0"/>
          </a:p>
        </p:txBody>
      </p:sp>
      <p:sp>
        <p:nvSpPr>
          <p:cNvPr id="22531" name="Rectangle 3"/>
          <p:cNvSpPr>
            <a:spLocks noGrp="1" noChangeArrowheads="1"/>
          </p:cNvSpPr>
          <p:nvPr>
            <p:ph sz="quarter" idx="12"/>
          </p:nvPr>
        </p:nvSpPr>
        <p:spPr/>
        <p:txBody>
          <a:bodyPr>
            <a:normAutofit/>
          </a:bodyPr>
          <a:lstStyle/>
          <a:p>
            <a:pPr>
              <a:lnSpc>
                <a:spcPct val="80000"/>
              </a:lnSpc>
            </a:pPr>
            <a:r>
              <a:rPr lang="en-US" altLang="en-US" sz="2500" dirty="0" smtClean="0"/>
              <a:t>Jane, 69, whose husband died July 1 of the current tax year, had a $20,000 pension and $15,000 in social security in the tax year</a:t>
            </a:r>
          </a:p>
          <a:p>
            <a:pPr>
              <a:lnSpc>
                <a:spcPct val="80000"/>
              </a:lnSpc>
            </a:pPr>
            <a:r>
              <a:rPr lang="en-US" altLang="en-US" sz="2500" dirty="0" smtClean="0"/>
              <a:t>Her 10-year-old grandson lived with her and is her dependent</a:t>
            </a:r>
          </a:p>
          <a:p>
            <a:pPr>
              <a:lnSpc>
                <a:spcPct val="80000"/>
              </a:lnSpc>
            </a:pPr>
            <a:r>
              <a:rPr lang="en-US" altLang="en-US" sz="2500" dirty="0" smtClean="0"/>
              <a:t>What is the best filing status for Jane </a:t>
            </a:r>
          </a:p>
          <a:p>
            <a:pPr algn="ctr">
              <a:lnSpc>
                <a:spcPct val="80000"/>
              </a:lnSpc>
              <a:buFont typeface="Calibri" panose="020F0502020204030204" pitchFamily="34" charset="0"/>
              <a:buNone/>
            </a:pPr>
            <a:r>
              <a:rPr lang="en-US" altLang="en-US" sz="2500" dirty="0" smtClean="0">
                <a:solidFill>
                  <a:srgbClr val="0000FF"/>
                </a:solidFill>
              </a:rPr>
              <a:t>MFJ</a:t>
            </a:r>
          </a:p>
          <a:p>
            <a:pPr>
              <a:lnSpc>
                <a:spcPct val="80000"/>
              </a:lnSpc>
            </a:pPr>
            <a:r>
              <a:rPr lang="en-US" altLang="en-US" sz="2500" dirty="0" smtClean="0"/>
              <a:t>Assuming nothing changes, what filing status is best for next year?</a:t>
            </a:r>
          </a:p>
          <a:p>
            <a:pPr algn="ctr">
              <a:lnSpc>
                <a:spcPct val="80000"/>
              </a:lnSpc>
              <a:buFont typeface="Calibri" panose="020F0502020204030204" pitchFamily="34" charset="0"/>
              <a:buNone/>
            </a:pPr>
            <a:r>
              <a:rPr lang="en-US" altLang="en-US" sz="2500" dirty="0" smtClean="0">
                <a:solidFill>
                  <a:srgbClr val="0000FF"/>
                </a:solidFill>
              </a:rPr>
              <a:t>Head </a:t>
            </a:r>
            <a:r>
              <a:rPr lang="en-US" altLang="en-US" sz="2500" smtClean="0">
                <a:solidFill>
                  <a:srgbClr val="0000FF"/>
                </a:solidFill>
              </a:rPr>
              <a:t>Of Household</a:t>
            </a:r>
            <a:endParaRPr lang="en-US" altLang="en-US" sz="2500" dirty="0" smtClean="0">
              <a:solidFill>
                <a:srgbClr val="0000FF"/>
              </a:solidFill>
            </a:endParaRPr>
          </a:p>
        </p:txBody>
      </p:sp>
      <p:sp>
        <p:nvSpPr>
          <p:cNvPr id="57346" name="Rectangle 2"/>
          <p:cNvSpPr>
            <a:spLocks noGrp="1" noChangeArrowheads="1"/>
          </p:cNvSpPr>
          <p:nvPr>
            <p:ph type="title"/>
          </p:nvPr>
        </p:nvSpPr>
        <p:spPr/>
        <p:txBody>
          <a:bodyPr/>
          <a:lstStyle/>
          <a:p>
            <a:r>
              <a:rPr lang="en-GB" altLang="en-US" smtClean="0"/>
              <a:t>Filing Status - Quiz #2</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26</a:t>
            </a:fld>
            <a:endParaRPr lang="en-US" altLang="en-US" dirty="0"/>
          </a:p>
        </p:txBody>
      </p:sp>
      <p:sp>
        <p:nvSpPr>
          <p:cNvPr id="23555" name="Rectangle 3"/>
          <p:cNvSpPr>
            <a:spLocks noGrp="1" noChangeArrowheads="1"/>
          </p:cNvSpPr>
          <p:nvPr>
            <p:ph sz="quarter" idx="12"/>
          </p:nvPr>
        </p:nvSpPr>
        <p:spPr/>
        <p:txBody>
          <a:bodyPr/>
          <a:lstStyle/>
          <a:p>
            <a:r>
              <a:rPr lang="en-US" smtClean="0"/>
              <a:t>Luke and Linda are still married, but chose to live apart for most of the year</a:t>
            </a:r>
          </a:p>
          <a:p>
            <a:r>
              <a:rPr lang="en-US" smtClean="0"/>
              <a:t>Their two children lived with Linda all year</a:t>
            </a:r>
          </a:p>
          <a:p>
            <a:r>
              <a:rPr lang="en-US" smtClean="0"/>
              <a:t>In July, Luke was out of a job so he moved back in the house for just that month</a:t>
            </a:r>
          </a:p>
          <a:p>
            <a:r>
              <a:rPr lang="en-US" smtClean="0"/>
              <a:t>What filing status can they each choose?</a:t>
            </a:r>
            <a:endParaRPr lang="en-US" dirty="0"/>
          </a:p>
        </p:txBody>
      </p:sp>
      <p:sp>
        <p:nvSpPr>
          <p:cNvPr id="60418" name="Rectangle 2"/>
          <p:cNvSpPr>
            <a:spLocks noGrp="1" noChangeArrowheads="1"/>
          </p:cNvSpPr>
          <p:nvPr>
            <p:ph type="title"/>
          </p:nvPr>
        </p:nvSpPr>
        <p:spPr/>
        <p:txBody>
          <a:bodyPr/>
          <a:lstStyle/>
          <a:p>
            <a:r>
              <a:rPr lang="en-GB" altLang="en-US" smtClean="0"/>
              <a:t>Filing Status - Quiz #3</a:t>
            </a:r>
            <a:endParaRPr lang="en-US" altLang="en-US" dirty="0"/>
          </a:p>
        </p:txBody>
      </p:sp>
      <p:sp>
        <p:nvSpPr>
          <p:cNvPr id="6" name="Rectangle 5"/>
          <p:cNvSpPr>
            <a:spLocks noChangeArrowheads="1"/>
          </p:cNvSpPr>
          <p:nvPr/>
        </p:nvSpPr>
        <p:spPr bwMode="auto">
          <a:xfrm>
            <a:off x="2795591" y="5562600"/>
            <a:ext cx="6600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marL="455613" indent="-455613">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algn="ctr" eaLnBrk="1" hangingPunct="1">
              <a:spcBef>
                <a:spcPct val="0"/>
              </a:spcBef>
              <a:buClrTx/>
              <a:buSzTx/>
              <a:buFontTx/>
              <a:buNone/>
            </a:pPr>
            <a:r>
              <a:rPr lang="en-US" altLang="en-US" sz="3000" dirty="0">
                <a:solidFill>
                  <a:srgbClr val="0000FF"/>
                </a:solidFill>
                <a:cs typeface="Calibri" panose="020F0502020204030204" pitchFamily="34" charset="0"/>
              </a:rPr>
              <a:t>MFJ or MFS (both must use same status)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 2018</a:t>
            </a:r>
            <a:endParaRPr lang="en-US" dirty="0"/>
          </a:p>
        </p:txBody>
      </p:sp>
      <p:sp>
        <p:nvSpPr>
          <p:cNvPr id="5" name="Slide Number Placeholder 4"/>
          <p:cNvSpPr>
            <a:spLocks noGrp="1"/>
          </p:cNvSpPr>
          <p:nvPr>
            <p:ph type="sldNum" sz="quarter" idx="11"/>
          </p:nvPr>
        </p:nvSpPr>
        <p:spPr/>
        <p:txBody>
          <a:bodyPr/>
          <a:lstStyle/>
          <a:p>
            <a:fld id="{AE820BBC-AC8A-41A2-B5A2-A38EDA688333}" type="slidenum">
              <a:rPr lang="en-US" altLang="en-US" smtClean="0"/>
              <a:pPr/>
              <a:t>27</a:t>
            </a:fld>
            <a:endParaRPr lang="en-US" altLang="en-US" dirty="0"/>
          </a:p>
        </p:txBody>
      </p:sp>
      <p:sp>
        <p:nvSpPr>
          <p:cNvPr id="3" name="Content Placeholder 2"/>
          <p:cNvSpPr>
            <a:spLocks noGrp="1"/>
          </p:cNvSpPr>
          <p:nvPr>
            <p:ph sz="quarter" idx="12"/>
          </p:nvPr>
        </p:nvSpPr>
        <p:spPr/>
        <p:txBody>
          <a:bodyPr/>
          <a:lstStyle/>
          <a:p>
            <a:r>
              <a:rPr lang="en-US" altLang="en-US" dirty="0" smtClean="0"/>
              <a:t>Peter is single</a:t>
            </a:r>
          </a:p>
          <a:p>
            <a:r>
              <a:rPr lang="en-US" altLang="en-US" dirty="0" smtClean="0"/>
              <a:t>Peter’s mother lived with him until March last year</a:t>
            </a:r>
          </a:p>
          <a:p>
            <a:r>
              <a:rPr lang="en-US" altLang="en-US" dirty="0" smtClean="0"/>
              <a:t>In March Peter moved his mother to a nursing home and he pays for her room and care</a:t>
            </a:r>
          </a:p>
          <a:p>
            <a:r>
              <a:rPr lang="en-US" altLang="en-US" dirty="0" smtClean="0"/>
              <a:t>What is Peter’s best filing status?</a:t>
            </a:r>
          </a:p>
          <a:p>
            <a:pPr>
              <a:buNone/>
            </a:pPr>
            <a:r>
              <a:rPr lang="en-US" altLang="en-US" dirty="0" smtClean="0">
                <a:solidFill>
                  <a:srgbClr val="0000FF"/>
                </a:solidFill>
              </a:rPr>
              <a:t>    Head of Household</a:t>
            </a:r>
          </a:p>
          <a:p>
            <a:endParaRPr lang="en-US" altLang="en-US" dirty="0"/>
          </a:p>
        </p:txBody>
      </p:sp>
      <p:sp>
        <p:nvSpPr>
          <p:cNvPr id="61442" name="Title 1"/>
          <p:cNvSpPr>
            <a:spLocks noGrp="1"/>
          </p:cNvSpPr>
          <p:nvPr>
            <p:ph type="title"/>
          </p:nvPr>
        </p:nvSpPr>
        <p:spPr/>
        <p:txBody>
          <a:bodyPr/>
          <a:lstStyle/>
          <a:p>
            <a:r>
              <a:rPr lang="en-GB" altLang="en-US" smtClean="0"/>
              <a:t>Filing Status - Quiz #4</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NTTC Training - TY2018</a:t>
            </a:r>
            <a:endParaRPr lang="en-US"/>
          </a:p>
        </p:txBody>
      </p:sp>
      <p:sp>
        <p:nvSpPr>
          <p:cNvPr id="3" name="Slide Number Placeholder 2"/>
          <p:cNvSpPr>
            <a:spLocks noGrp="1"/>
          </p:cNvSpPr>
          <p:nvPr>
            <p:ph type="sldNum" sz="quarter" idx="12"/>
          </p:nvPr>
        </p:nvSpPr>
        <p:spPr/>
        <p:txBody>
          <a:bodyPr/>
          <a:lstStyle/>
          <a:p>
            <a:fld id="{71B042FB-C5A0-4140-9EC3-E8F3BDEE7242}" type="slidenum">
              <a:rPr lang="en-US" smtClean="0"/>
              <a:pPr/>
              <a:t>28</a:t>
            </a:fld>
            <a:endParaRPr lang="en-US"/>
          </a:p>
        </p:txBody>
      </p:sp>
      <p:sp>
        <p:nvSpPr>
          <p:cNvPr id="5" name="Title 4"/>
          <p:cNvSpPr>
            <a:spLocks noGrp="1"/>
          </p:cNvSpPr>
          <p:nvPr>
            <p:ph type="title"/>
          </p:nvPr>
        </p:nvSpPr>
        <p:spPr/>
        <p:txBody>
          <a:bodyPr/>
          <a:lstStyle/>
          <a:p>
            <a:r>
              <a:rPr lang="en-US" dirty="0" smtClean="0"/>
              <a:t>Filing Status</a:t>
            </a:r>
            <a:endParaRPr lang="en-US" dirty="0"/>
          </a:p>
        </p:txBody>
      </p:sp>
      <p:pic>
        <p:nvPicPr>
          <p:cNvPr id="9" name="Picture 8" descr="Life of an Educator: Top 10 questions to ask yourself in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096" y="1437736"/>
            <a:ext cx="4670289" cy="4670289"/>
          </a:xfrm>
          <a:prstGeom prst="rect">
            <a:avLst/>
          </a:prstGeom>
        </p:spPr>
      </p:pic>
    </p:spTree>
    <p:extLst>
      <p:ext uri="{BB962C8B-B14F-4D97-AF65-F5344CB8AC3E}">
        <p14:creationId xmlns:p14="http://schemas.microsoft.com/office/powerpoint/2010/main" val="17986426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29</a:t>
            </a:fld>
            <a:endParaRPr lang="en-US" altLang="en-US" dirty="0"/>
          </a:p>
        </p:txBody>
      </p:sp>
      <p:sp>
        <p:nvSpPr>
          <p:cNvPr id="4" name="Content Placeholder 3"/>
          <p:cNvSpPr>
            <a:spLocks noGrp="1"/>
          </p:cNvSpPr>
          <p:nvPr>
            <p:ph sz="quarter" idx="12"/>
          </p:nvPr>
        </p:nvSpPr>
        <p:spPr/>
        <p:txBody>
          <a:bodyPr/>
          <a:lstStyle/>
          <a:p>
            <a:r>
              <a:rPr lang="en-GB" altLang="en-US" dirty="0"/>
              <a:t>Slides 30-32: Married Filing Separately Community Property States</a:t>
            </a:r>
          </a:p>
          <a:p>
            <a:r>
              <a:rPr lang="en-GB" dirty="0"/>
              <a:t>Slides 33- 40: </a:t>
            </a:r>
            <a:r>
              <a:rPr lang="en-GB"/>
              <a:t>Injured </a:t>
            </a:r>
            <a:r>
              <a:rPr lang="en-GB" smtClean="0"/>
              <a:t>Spouse</a:t>
            </a:r>
            <a:endParaRPr lang="en-GB" dirty="0"/>
          </a:p>
        </p:txBody>
      </p:sp>
      <p:sp>
        <p:nvSpPr>
          <p:cNvPr id="5" name="Title 4"/>
          <p:cNvSpPr>
            <a:spLocks noGrp="1"/>
          </p:cNvSpPr>
          <p:nvPr>
            <p:ph type="title"/>
          </p:nvPr>
        </p:nvSpPr>
        <p:spPr/>
        <p:txBody>
          <a:bodyPr/>
          <a:lstStyle/>
          <a:p>
            <a:r>
              <a:rPr lang="en-US" dirty="0"/>
              <a:t>Filing Status – Comprehensive Topics</a:t>
            </a:r>
          </a:p>
        </p:txBody>
      </p:sp>
    </p:spTree>
    <p:extLst>
      <p:ext uri="{BB962C8B-B14F-4D97-AF65-F5344CB8AC3E}">
        <p14:creationId xmlns:p14="http://schemas.microsoft.com/office/powerpoint/2010/main" val="39733370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a:t>
            </a:fld>
            <a:endParaRPr lang="en-US" altLang="en-US" dirty="0"/>
          </a:p>
        </p:txBody>
      </p:sp>
      <p:sp>
        <p:nvSpPr>
          <p:cNvPr id="68611" name="Rectangle 3"/>
          <p:cNvSpPr>
            <a:spLocks noGrp="1" noChangeArrowheads="1"/>
          </p:cNvSpPr>
          <p:nvPr>
            <p:ph sz="quarter" idx="12"/>
          </p:nvPr>
        </p:nvSpPr>
        <p:spPr/>
        <p:txBody>
          <a:bodyPr/>
          <a:lstStyle/>
          <a:p>
            <a:r>
              <a:rPr lang="en-US" altLang="en-US"/>
              <a:t>Single</a:t>
            </a:r>
          </a:p>
          <a:p>
            <a:r>
              <a:rPr lang="en-US" altLang="en-US"/>
              <a:t>Married filing jointly (MFJ)</a:t>
            </a:r>
          </a:p>
          <a:p>
            <a:r>
              <a:rPr lang="en-US" altLang="en-US"/>
              <a:t>Married filing separately (MFS)</a:t>
            </a:r>
          </a:p>
          <a:p>
            <a:r>
              <a:rPr lang="en-US" altLang="en-US"/>
              <a:t>Head of household (HoH)</a:t>
            </a:r>
          </a:p>
          <a:p>
            <a:r>
              <a:rPr lang="en-US" altLang="en-US"/>
              <a:t>Qualified widow(er) (QW)</a:t>
            </a:r>
            <a:endParaRPr lang="en-US" altLang="en-US" dirty="0"/>
          </a:p>
        </p:txBody>
      </p:sp>
      <p:sp>
        <p:nvSpPr>
          <p:cNvPr id="8194" name="Rectangle 2"/>
          <p:cNvSpPr>
            <a:spLocks noGrp="1" noChangeArrowheads="1"/>
          </p:cNvSpPr>
          <p:nvPr>
            <p:ph type="title"/>
          </p:nvPr>
        </p:nvSpPr>
        <p:spPr/>
        <p:txBody>
          <a:bodyPr/>
          <a:lstStyle/>
          <a:p>
            <a:r>
              <a:rPr lang="en-US" altLang="en-US"/>
              <a:t>Five Choices for Filing Status</a:t>
            </a:r>
            <a:endParaRPr lang="en-US" altLang="en-US" dirty="0"/>
          </a:p>
        </p:txBody>
      </p:sp>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30</a:t>
            </a:fld>
            <a:endParaRPr lang="en-US" altLang="en-US" dirty="0"/>
          </a:p>
        </p:txBody>
      </p:sp>
      <p:sp>
        <p:nvSpPr>
          <p:cNvPr id="10242" name="Rectangle 2"/>
          <p:cNvSpPr>
            <a:spLocks noGrp="1" noChangeArrowheads="1"/>
          </p:cNvSpPr>
          <p:nvPr>
            <p:ph sz="quarter" idx="12"/>
          </p:nvPr>
        </p:nvSpPr>
        <p:spPr/>
        <p:txBody>
          <a:bodyPr>
            <a:normAutofit fontScale="92500" lnSpcReduction="20000"/>
          </a:bodyPr>
          <a:lstStyle/>
          <a:p>
            <a:r>
              <a:rPr lang="en-GB" altLang="en-US"/>
              <a:t>Identifying and splitting community income may be necessary</a:t>
            </a:r>
          </a:p>
          <a:p>
            <a:pPr lvl="1"/>
            <a:r>
              <a:rPr lang="en-GB" altLang="en-US"/>
              <a:t>MFS or HoH (if married considered unmarried)</a:t>
            </a:r>
          </a:p>
          <a:p>
            <a:pPr lvl="1"/>
            <a:r>
              <a:rPr lang="en-GB" altLang="en-US"/>
              <a:t>Divorced/separated during the year</a:t>
            </a:r>
          </a:p>
          <a:p>
            <a:pPr lvl="1"/>
            <a:r>
              <a:rPr lang="en-GB" altLang="en-US"/>
              <a:t>Registered domestic partnerships (RDP) when state community property laws apply (CA, NV and WA)</a:t>
            </a:r>
          </a:p>
          <a:p>
            <a:r>
              <a:rPr lang="en-GB" altLang="en-US"/>
              <a:t>Income splitting may be out of scope for community property states</a:t>
            </a:r>
          </a:p>
          <a:p>
            <a:pPr lvl="1"/>
            <a:r>
              <a:rPr lang="en-GB" altLang="en-US"/>
              <a:t>Check with your District or State Coordinator</a:t>
            </a:r>
            <a:endParaRPr lang="en-GB" altLang="en-US" dirty="0"/>
          </a:p>
        </p:txBody>
      </p:sp>
      <p:sp>
        <p:nvSpPr>
          <p:cNvPr id="25602" name="Rectangle 1"/>
          <p:cNvSpPr>
            <a:spLocks noGrp="1" noChangeArrowheads="1"/>
          </p:cNvSpPr>
          <p:nvPr>
            <p:ph type="title"/>
          </p:nvPr>
        </p:nvSpPr>
        <p:spPr/>
        <p:txBody>
          <a:bodyPr>
            <a:normAutofit fontScale="90000"/>
          </a:bodyPr>
          <a:lstStyle/>
          <a:p>
            <a:r>
              <a:rPr lang="en-GB" altLang="en-US"/>
              <a:t>Community Property States – Community Income</a:t>
            </a:r>
            <a:endParaRPr lang="en-GB" altLang="en-US" dirty="0"/>
          </a:p>
        </p:txBody>
      </p:sp>
    </p:spTree>
    <p:extLst>
      <p:ext uri="{BB962C8B-B14F-4D97-AF65-F5344CB8AC3E}">
        <p14:creationId xmlns:p14="http://schemas.microsoft.com/office/powerpoint/2010/main" val="299054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31</a:t>
            </a:fld>
            <a:endParaRPr lang="en-US" altLang="en-US" dirty="0"/>
          </a:p>
        </p:txBody>
      </p:sp>
      <p:sp>
        <p:nvSpPr>
          <p:cNvPr id="10242" name="Rectangle 2"/>
          <p:cNvSpPr>
            <a:spLocks noGrp="1" noChangeArrowheads="1"/>
          </p:cNvSpPr>
          <p:nvPr>
            <p:ph sz="quarter" idx="12"/>
          </p:nvPr>
        </p:nvSpPr>
        <p:spPr/>
        <p:txBody>
          <a:bodyPr>
            <a:normAutofit/>
          </a:bodyPr>
          <a:lstStyle/>
          <a:p>
            <a:r>
              <a:rPr lang="en-GB" altLang="en-US" dirty="0"/>
              <a:t>Complete Form 8958 if in community property state</a:t>
            </a:r>
          </a:p>
          <a:p>
            <a:r>
              <a:rPr lang="en-GB" altLang="en-US" dirty="0"/>
              <a:t>Enter $1 for spouse</a:t>
            </a:r>
          </a:p>
        </p:txBody>
      </p:sp>
      <p:sp>
        <p:nvSpPr>
          <p:cNvPr id="25602" name="Rectangle 1"/>
          <p:cNvSpPr>
            <a:spLocks noGrp="1" noChangeArrowheads="1"/>
          </p:cNvSpPr>
          <p:nvPr>
            <p:ph type="title"/>
          </p:nvPr>
        </p:nvSpPr>
        <p:spPr/>
        <p:txBody>
          <a:bodyPr>
            <a:normAutofit fontScale="90000"/>
          </a:bodyPr>
          <a:lstStyle/>
          <a:p>
            <a:r>
              <a:rPr lang="en-GB" altLang="en-US"/>
              <a:t>Filing MFS (or Single and RDP) in a Community Property State</a:t>
            </a:r>
            <a:endParaRPr lang="en-GB" alt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09800" y="3200400"/>
            <a:ext cx="6115904" cy="2486372"/>
          </a:xfrm>
          <a:prstGeom prst="rect">
            <a:avLst/>
          </a:prstGeom>
          <a:ln>
            <a:solidFill>
              <a:schemeClr val="tx1"/>
            </a:solidFill>
          </a:ln>
        </p:spPr>
      </p:pic>
    </p:spTree>
    <p:extLst>
      <p:ext uri="{BB962C8B-B14F-4D97-AF65-F5344CB8AC3E}">
        <p14:creationId xmlns:p14="http://schemas.microsoft.com/office/powerpoint/2010/main" val="111277491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32</a:t>
            </a:fld>
            <a:endParaRPr lang="en-US" altLang="en-US" dirty="0"/>
          </a:p>
        </p:txBody>
      </p:sp>
      <p:sp>
        <p:nvSpPr>
          <p:cNvPr id="10242" name="Rectangle 2"/>
          <p:cNvSpPr>
            <a:spLocks noGrp="1" noChangeArrowheads="1"/>
          </p:cNvSpPr>
          <p:nvPr>
            <p:ph sz="quarter" idx="12"/>
          </p:nvPr>
        </p:nvSpPr>
        <p:spPr/>
        <p:txBody>
          <a:bodyPr/>
          <a:lstStyle/>
          <a:p>
            <a:r>
              <a:rPr lang="en-GB" altLang="en-US" smtClean="0"/>
              <a:t>If in a community property state, will get this warning if try to e-file without Form 8958</a:t>
            </a:r>
            <a:endParaRPr lang="en-GB" altLang="en-US" dirty="0"/>
          </a:p>
        </p:txBody>
      </p:sp>
      <p:sp>
        <p:nvSpPr>
          <p:cNvPr id="25602" name="Rectangle 1"/>
          <p:cNvSpPr>
            <a:spLocks noGrp="1" noChangeArrowheads="1"/>
          </p:cNvSpPr>
          <p:nvPr>
            <p:ph type="title"/>
          </p:nvPr>
        </p:nvSpPr>
        <p:spPr/>
        <p:txBody>
          <a:bodyPr>
            <a:normAutofit fontScale="90000"/>
          </a:bodyPr>
          <a:lstStyle/>
          <a:p>
            <a:r>
              <a:rPr lang="en-GB" altLang="en-US" smtClean="0"/>
              <a:t>Married Filing Separately – Community Property States</a:t>
            </a:r>
            <a:endParaRPr lang="en-GB" alt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362200" y="3200400"/>
            <a:ext cx="7457856" cy="2162125"/>
          </a:xfrm>
          <a:prstGeom prst="rect">
            <a:avLst/>
          </a:prstGeom>
          <a:ln>
            <a:solidFill>
              <a:schemeClr val="tx1"/>
            </a:solidFill>
          </a:ln>
        </p:spPr>
      </p:pic>
      <p:sp>
        <p:nvSpPr>
          <p:cNvPr id="9" name="Rounded Rectangle 8"/>
          <p:cNvSpPr/>
          <p:nvPr/>
        </p:nvSpPr>
        <p:spPr>
          <a:xfrm>
            <a:off x="2286000" y="4811485"/>
            <a:ext cx="5924550" cy="5214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8452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33</a:t>
            </a:fld>
            <a:endParaRPr lang="en-US" altLang="en-US" dirty="0"/>
          </a:p>
        </p:txBody>
      </p:sp>
      <p:sp>
        <p:nvSpPr>
          <p:cNvPr id="36867" name="Content Placeholder 2"/>
          <p:cNvSpPr>
            <a:spLocks noGrp="1"/>
          </p:cNvSpPr>
          <p:nvPr>
            <p:ph sz="quarter" idx="12"/>
          </p:nvPr>
        </p:nvSpPr>
        <p:spPr/>
        <p:txBody>
          <a:bodyPr>
            <a:normAutofit fontScale="92500" lnSpcReduction="20000"/>
          </a:bodyPr>
          <a:lstStyle/>
          <a:p>
            <a:r>
              <a:rPr lang="en-US" altLang="en-US" smtClean="0"/>
              <a:t>A common reason taxpayers choose MFS is to avoid an offset of their refund against their spouse’s outstanding debts such as:</a:t>
            </a:r>
          </a:p>
          <a:p>
            <a:pPr lvl="1"/>
            <a:r>
              <a:rPr lang="en-US" altLang="en-US" smtClean="0"/>
              <a:t>Past due child or spousal support</a:t>
            </a:r>
          </a:p>
          <a:p>
            <a:pPr lvl="1"/>
            <a:r>
              <a:rPr lang="en-US" altLang="en-US" smtClean="0"/>
              <a:t>Federal nontax debts, e.g. student loans</a:t>
            </a:r>
          </a:p>
          <a:p>
            <a:pPr lvl="1"/>
            <a:r>
              <a:rPr lang="en-US" altLang="en-US" smtClean="0"/>
              <a:t>Federal or state tax debts</a:t>
            </a:r>
          </a:p>
          <a:p>
            <a:pPr lvl="1"/>
            <a:r>
              <a:rPr lang="en-US" altLang="en-US" smtClean="0"/>
              <a:t>State unemployment debts</a:t>
            </a:r>
          </a:p>
          <a:p>
            <a:r>
              <a:rPr lang="en-US" altLang="en-US" smtClean="0"/>
              <a:t>In this case filing MFJ with Form 8379 Injured Spouse Allocation is an alternative</a:t>
            </a:r>
            <a:endParaRPr lang="en-US" altLang="en-US" dirty="0"/>
          </a:p>
        </p:txBody>
      </p:sp>
      <p:sp>
        <p:nvSpPr>
          <p:cNvPr id="29698" name="Title 1"/>
          <p:cNvSpPr>
            <a:spLocks noGrp="1"/>
          </p:cNvSpPr>
          <p:nvPr>
            <p:ph type="title"/>
          </p:nvPr>
        </p:nvSpPr>
        <p:spPr/>
        <p:txBody>
          <a:bodyPr/>
          <a:lstStyle/>
          <a:p>
            <a:r>
              <a:rPr lang="en-US" altLang="en-US" smtClean="0"/>
              <a:t>Injured Spouse</a:t>
            </a:r>
            <a:endParaRPr lang="en-US" altLang="en-US" dirty="0"/>
          </a:p>
        </p:txBody>
      </p:sp>
    </p:spTree>
    <p:extLst>
      <p:ext uri="{BB962C8B-B14F-4D97-AF65-F5344CB8AC3E}">
        <p14:creationId xmlns:p14="http://schemas.microsoft.com/office/powerpoint/2010/main" val="59010668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34</a:t>
            </a:fld>
            <a:endParaRPr lang="en-US" altLang="en-US" dirty="0"/>
          </a:p>
        </p:txBody>
      </p:sp>
      <p:sp>
        <p:nvSpPr>
          <p:cNvPr id="37891" name="Content Placeholder 2"/>
          <p:cNvSpPr>
            <a:spLocks noGrp="1"/>
          </p:cNvSpPr>
          <p:nvPr>
            <p:ph sz="quarter" idx="12"/>
          </p:nvPr>
        </p:nvSpPr>
        <p:spPr/>
        <p:txBody>
          <a:bodyPr/>
          <a:lstStyle/>
          <a:p>
            <a:r>
              <a:rPr lang="en-US" altLang="en-US" smtClean="0"/>
              <a:t>Filing MFJ and only one spouse owes past due amounts</a:t>
            </a:r>
          </a:p>
          <a:p>
            <a:r>
              <a:rPr lang="en-US" altLang="en-US" smtClean="0"/>
              <a:t>The MFJ return reflects an overpayment</a:t>
            </a:r>
          </a:p>
          <a:p>
            <a:r>
              <a:rPr lang="en-US" altLang="en-US" smtClean="0"/>
              <a:t>The “Injured Spouse”</a:t>
            </a:r>
          </a:p>
          <a:p>
            <a:pPr lvl="1"/>
            <a:r>
              <a:rPr lang="en-US" altLang="en-US" smtClean="0"/>
              <a:t>Must NOT be legally obligated to pay those debts</a:t>
            </a:r>
          </a:p>
          <a:p>
            <a:pPr lvl="1"/>
            <a:r>
              <a:rPr lang="en-US" altLang="en-US" smtClean="0"/>
              <a:t>Must have made and reported tax payments (such as withholding) or claimed a refundable tax credit (i.e. they are due a refund)</a:t>
            </a:r>
            <a:endParaRPr lang="en-US" altLang="en-US" dirty="0"/>
          </a:p>
        </p:txBody>
      </p:sp>
      <p:sp>
        <p:nvSpPr>
          <p:cNvPr id="30722" name="Title 1"/>
          <p:cNvSpPr>
            <a:spLocks noGrp="1"/>
          </p:cNvSpPr>
          <p:nvPr>
            <p:ph type="title"/>
          </p:nvPr>
        </p:nvSpPr>
        <p:spPr/>
        <p:txBody>
          <a:bodyPr/>
          <a:lstStyle/>
          <a:p>
            <a:r>
              <a:rPr lang="en-US" altLang="en-US" smtClean="0"/>
              <a:t>Injured Spouse Requirements</a:t>
            </a:r>
            <a:endParaRPr lang="en-US" altLang="en-US" dirty="0"/>
          </a:p>
        </p:txBody>
      </p:sp>
    </p:spTree>
    <p:extLst>
      <p:ext uri="{BB962C8B-B14F-4D97-AF65-F5344CB8AC3E}">
        <p14:creationId xmlns:p14="http://schemas.microsoft.com/office/powerpoint/2010/main" val="69345324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 2018</a:t>
            </a:r>
            <a:endParaRPr lang="en-US" dirty="0"/>
          </a:p>
        </p:txBody>
      </p:sp>
      <p:sp>
        <p:nvSpPr>
          <p:cNvPr id="7" name="Slide Number Placeholder 6"/>
          <p:cNvSpPr>
            <a:spLocks noGrp="1"/>
          </p:cNvSpPr>
          <p:nvPr>
            <p:ph type="sldNum" sz="quarter" idx="11"/>
          </p:nvPr>
        </p:nvSpPr>
        <p:spPr/>
        <p:txBody>
          <a:bodyPr/>
          <a:lstStyle/>
          <a:p>
            <a:fld id="{AE820BBC-AC8A-41A2-B5A2-A38EDA688333}" type="slidenum">
              <a:rPr lang="en-US" altLang="en-US" smtClean="0"/>
              <a:pPr/>
              <a:t>35</a:t>
            </a:fld>
            <a:endParaRPr lang="en-US" altLang="en-US" dirty="0"/>
          </a:p>
        </p:txBody>
      </p:sp>
      <p:sp>
        <p:nvSpPr>
          <p:cNvPr id="3" name="Content Placeholder 2"/>
          <p:cNvSpPr>
            <a:spLocks noGrp="1"/>
          </p:cNvSpPr>
          <p:nvPr>
            <p:ph sz="quarter" idx="12"/>
          </p:nvPr>
        </p:nvSpPr>
        <p:spPr/>
        <p:txBody>
          <a:bodyPr/>
          <a:lstStyle/>
          <a:p>
            <a:r>
              <a:rPr lang="en-US" smtClean="0"/>
              <a:t>Form 8379 can be filed by itself if the joint return has been filed and the refund was offset</a:t>
            </a:r>
          </a:p>
          <a:p>
            <a:r>
              <a:rPr lang="en-US" smtClean="0"/>
              <a:t>Include copies of all forms for both spouses that show income tax withheld</a:t>
            </a:r>
          </a:p>
          <a:p>
            <a:endParaRPr lang="en-US" dirty="0"/>
          </a:p>
        </p:txBody>
      </p:sp>
      <p:sp>
        <p:nvSpPr>
          <p:cNvPr id="2" name="Title 1"/>
          <p:cNvSpPr>
            <a:spLocks noGrp="1"/>
          </p:cNvSpPr>
          <p:nvPr>
            <p:ph type="title"/>
          </p:nvPr>
        </p:nvSpPr>
        <p:spPr/>
        <p:txBody>
          <a:bodyPr/>
          <a:lstStyle/>
          <a:p>
            <a:r>
              <a:rPr lang="en-US" smtClean="0"/>
              <a:t>Form 8379 Injured Spouse Allocation</a:t>
            </a:r>
            <a:endParaRPr lang="en-US" dirty="0"/>
          </a:p>
        </p:txBody>
      </p:sp>
    </p:spTree>
    <p:extLst>
      <p:ext uri="{BB962C8B-B14F-4D97-AF65-F5344CB8AC3E}">
        <p14:creationId xmlns:p14="http://schemas.microsoft.com/office/powerpoint/2010/main" val="39172956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36</a:t>
            </a:fld>
            <a:endParaRPr lang="en-US" altLang="en-US" dirty="0"/>
          </a:p>
        </p:txBody>
      </p:sp>
      <p:pic>
        <p:nvPicPr>
          <p:cNvPr id="32773" name="Content Placeholder 5"/>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482850" y="1861902"/>
            <a:ext cx="7315200" cy="3823170"/>
          </a:xfrm>
          <a:ln>
            <a:solidFill>
              <a:schemeClr val="tx1"/>
            </a:solidFill>
          </a:ln>
        </p:spPr>
      </p:pic>
      <p:sp>
        <p:nvSpPr>
          <p:cNvPr id="32770" name="Title 1"/>
          <p:cNvSpPr>
            <a:spLocks noGrp="1"/>
          </p:cNvSpPr>
          <p:nvPr>
            <p:ph type="title"/>
          </p:nvPr>
        </p:nvSpPr>
        <p:spPr/>
        <p:txBody>
          <a:bodyPr/>
          <a:lstStyle/>
          <a:p>
            <a:r>
              <a:rPr lang="en-US" altLang="en-US" dirty="0"/>
              <a:t>IRS Form 8379 (partial view)</a:t>
            </a:r>
          </a:p>
        </p:txBody>
      </p:sp>
    </p:spTree>
    <p:extLst>
      <p:ext uri="{BB962C8B-B14F-4D97-AF65-F5344CB8AC3E}">
        <p14:creationId xmlns:p14="http://schemas.microsoft.com/office/powerpoint/2010/main" val="97488499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37</a:t>
            </a:fld>
            <a:endParaRPr lang="en-US" altLang="en-US" dirty="0"/>
          </a:p>
        </p:txBody>
      </p:sp>
      <p:sp>
        <p:nvSpPr>
          <p:cNvPr id="4" name="Content Placeholder 3"/>
          <p:cNvSpPr>
            <a:spLocks noGrp="1"/>
          </p:cNvSpPr>
          <p:nvPr>
            <p:ph sz="quarter" idx="12"/>
          </p:nvPr>
        </p:nvSpPr>
        <p:spPr/>
        <p:txBody>
          <a:bodyPr/>
          <a:lstStyle/>
          <a:p>
            <a:r>
              <a:rPr lang="en-US" dirty="0"/>
              <a:t>Refer to Pub 4012 Tab O </a:t>
            </a:r>
            <a:r>
              <a:rPr lang="en-US" i="1" dirty="0"/>
              <a:t>Navigating TaxSlayer for Injured Spouse</a:t>
            </a:r>
          </a:p>
          <a:p>
            <a:r>
              <a:rPr lang="en-US" dirty="0"/>
              <a:t>Proceed to the Injured Spouse Form </a:t>
            </a:r>
            <a:r>
              <a:rPr lang="en-US" dirty="0" smtClean="0"/>
              <a:t>8379</a:t>
            </a:r>
            <a:endParaRPr lang="en-US" dirty="0"/>
          </a:p>
          <a:p>
            <a:r>
              <a:rPr lang="en-US" dirty="0">
                <a:solidFill>
                  <a:srgbClr val="C00000"/>
                </a:solidFill>
              </a:rPr>
              <a:t>Note the warning that the form does not guarantee outcome and can delay the refund up to 14 weeks</a:t>
            </a:r>
          </a:p>
        </p:txBody>
      </p:sp>
      <p:sp>
        <p:nvSpPr>
          <p:cNvPr id="5" name="Title 4"/>
          <p:cNvSpPr>
            <a:spLocks noGrp="1"/>
          </p:cNvSpPr>
          <p:nvPr>
            <p:ph type="title"/>
          </p:nvPr>
        </p:nvSpPr>
        <p:spPr/>
        <p:txBody>
          <a:bodyPr/>
          <a:lstStyle/>
          <a:p>
            <a:r>
              <a:rPr lang="en-US" altLang="en-US" dirty="0"/>
              <a:t>TaxSlayer Injured Spouse</a:t>
            </a:r>
            <a:endParaRPr lang="en-US" dirty="0"/>
          </a:p>
        </p:txBody>
      </p:sp>
    </p:spTree>
    <p:extLst>
      <p:ext uri="{BB962C8B-B14F-4D97-AF65-F5344CB8AC3E}">
        <p14:creationId xmlns:p14="http://schemas.microsoft.com/office/powerpoint/2010/main" val="319798648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NTTC Training – TY 2018</a:t>
            </a:r>
            <a:endParaRPr lang="en-US" dirty="0"/>
          </a:p>
        </p:txBody>
      </p:sp>
      <p:sp>
        <p:nvSpPr>
          <p:cNvPr id="3" name="Slide Number Placeholder 2"/>
          <p:cNvSpPr>
            <a:spLocks noGrp="1"/>
          </p:cNvSpPr>
          <p:nvPr>
            <p:ph type="sldNum" sz="quarter" idx="12"/>
          </p:nvPr>
        </p:nvSpPr>
        <p:spPr/>
        <p:txBody>
          <a:bodyPr/>
          <a:lstStyle/>
          <a:p>
            <a:fld id="{AE820BBC-AC8A-41A2-B5A2-A38EDA688333}" type="slidenum">
              <a:rPr lang="en-US" altLang="en-US" smtClean="0"/>
              <a:pPr/>
              <a:t>38</a:t>
            </a:fld>
            <a:endParaRPr lang="en-US" altLang="en-US" dirty="0"/>
          </a:p>
        </p:txBody>
      </p:sp>
      <p:sp>
        <p:nvSpPr>
          <p:cNvPr id="10" name="Text Placeholder 9"/>
          <p:cNvSpPr>
            <a:spLocks noGrp="1"/>
          </p:cNvSpPr>
          <p:nvPr>
            <p:ph type="body" sz="quarter" idx="15"/>
          </p:nvPr>
        </p:nvSpPr>
        <p:spPr/>
        <p:txBody>
          <a:bodyPr>
            <a:normAutofit fontScale="85000" lnSpcReduction="20000"/>
          </a:bodyPr>
          <a:lstStyle/>
          <a:p>
            <a:r>
              <a:rPr lang="en-US" dirty="0" smtClean="0"/>
              <a:t>The counselor must thoroughly review all tax documents to allocate the proper amount of income, deductions, additional taxes, taxes withheld, and credits to the injured spouse</a:t>
            </a:r>
          </a:p>
          <a:p>
            <a:r>
              <a:rPr lang="en-US" dirty="0" smtClean="0"/>
              <a:t>Do not allocate EIC, the IRS will determine that allocation</a:t>
            </a:r>
          </a:p>
          <a:p>
            <a:endParaRPr lang="en-US" dirty="0"/>
          </a:p>
        </p:txBody>
      </p:sp>
      <p:sp>
        <p:nvSpPr>
          <p:cNvPr id="36866" name="Title 1"/>
          <p:cNvSpPr>
            <a:spLocks noGrp="1"/>
          </p:cNvSpPr>
          <p:nvPr>
            <p:ph type="title"/>
          </p:nvPr>
        </p:nvSpPr>
        <p:spPr/>
        <p:txBody>
          <a:bodyPr/>
          <a:lstStyle/>
          <a:p>
            <a:r>
              <a:rPr lang="en-US" altLang="en-US" smtClean="0"/>
              <a:t>TaxSlayer Form 8379 Input</a:t>
            </a:r>
            <a:endParaRPr lang="en-US" altLang="en-US" dirty="0"/>
          </a:p>
        </p:txBody>
      </p:sp>
      <p:pic>
        <p:nvPicPr>
          <p:cNvPr id="19" name="Content Placeholder 5"/>
          <p:cNvPicPr>
            <a:picLocks noGrp="1" noChangeAspect="1"/>
          </p:cNvPicPr>
          <p:nvPr>
            <p:ph sz="quarter"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1479"/>
          <a:stretch/>
        </p:blipFill>
        <p:spPr>
          <a:xfrm>
            <a:off x="6248400" y="1658938"/>
            <a:ext cx="4648200" cy="4408568"/>
          </a:xfrm>
        </p:spPr>
      </p:pic>
    </p:spTree>
    <p:extLst>
      <p:ext uri="{BB962C8B-B14F-4D97-AF65-F5344CB8AC3E}">
        <p14:creationId xmlns:p14="http://schemas.microsoft.com/office/powerpoint/2010/main" val="133671237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 2018</a:t>
            </a:r>
            <a:endParaRPr lang="en-US" dirty="0"/>
          </a:p>
        </p:txBody>
      </p:sp>
      <p:sp>
        <p:nvSpPr>
          <p:cNvPr id="5" name="Slide Number Placeholder 4"/>
          <p:cNvSpPr>
            <a:spLocks noGrp="1"/>
          </p:cNvSpPr>
          <p:nvPr>
            <p:ph type="sldNum" sz="quarter" idx="11"/>
          </p:nvPr>
        </p:nvSpPr>
        <p:spPr/>
        <p:txBody>
          <a:bodyPr/>
          <a:lstStyle/>
          <a:p>
            <a:fld id="{AE820BBC-AC8A-41A2-B5A2-A38EDA688333}" type="slidenum">
              <a:rPr lang="en-US" altLang="en-US" smtClean="0"/>
              <a:pPr/>
              <a:t>39</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Jack and Jill Murphy are married and want to file MFS because Jack owes back child support and their refund will be offset</a:t>
            </a:r>
          </a:p>
          <a:p>
            <a:r>
              <a:rPr lang="en-US" altLang="en-US" dirty="0"/>
              <a:t>What other options do they have?</a:t>
            </a:r>
          </a:p>
          <a:p>
            <a:r>
              <a:rPr lang="en-US" altLang="en-US" dirty="0"/>
              <a:t>What probing questions do you ask?</a:t>
            </a:r>
          </a:p>
          <a:p>
            <a:endParaRPr lang="en-US" altLang="en-US" dirty="0"/>
          </a:p>
          <a:p>
            <a:endParaRPr lang="en-US" altLang="en-US" dirty="0"/>
          </a:p>
          <a:p>
            <a:endParaRPr lang="en-US" altLang="en-US" dirty="0"/>
          </a:p>
        </p:txBody>
      </p:sp>
      <p:sp>
        <p:nvSpPr>
          <p:cNvPr id="62466" name="Title 1"/>
          <p:cNvSpPr>
            <a:spLocks noGrp="1"/>
          </p:cNvSpPr>
          <p:nvPr>
            <p:ph type="title"/>
          </p:nvPr>
        </p:nvSpPr>
        <p:spPr/>
        <p:txBody>
          <a:bodyPr/>
          <a:lstStyle/>
          <a:p>
            <a:r>
              <a:rPr lang="en-US" altLang="en-US" dirty="0"/>
              <a:t>Filing Status – Quiz #5</a:t>
            </a:r>
          </a:p>
        </p:txBody>
      </p:sp>
    </p:spTree>
    <p:extLst>
      <p:ext uri="{BB962C8B-B14F-4D97-AF65-F5344CB8AC3E}">
        <p14:creationId xmlns:p14="http://schemas.microsoft.com/office/powerpoint/2010/main" val="38500894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NTTC Training – TY 2018</a:t>
            </a:r>
            <a:endParaRPr lang="en-US" dirty="0"/>
          </a:p>
        </p:txBody>
      </p:sp>
      <p:sp>
        <p:nvSpPr>
          <p:cNvPr id="4" name="Slide Number Placeholder 3"/>
          <p:cNvSpPr>
            <a:spLocks noGrp="1"/>
          </p:cNvSpPr>
          <p:nvPr>
            <p:ph type="sldNum" sz="quarter" idx="12"/>
          </p:nvPr>
        </p:nvSpPr>
        <p:spPr/>
        <p:txBody>
          <a:bodyPr/>
          <a:lstStyle/>
          <a:p>
            <a:fld id="{9C9E3000-1FE7-4597-BE23-A1AC10F0DE04}" type="slidenum">
              <a:rPr lang="en-US" altLang="en-US" smtClean="0"/>
              <a:pPr/>
              <a:t>4</a:t>
            </a:fld>
            <a:endParaRPr lang="en-US" altLang="en-US" dirty="0"/>
          </a:p>
        </p:txBody>
      </p:sp>
      <p:sp>
        <p:nvSpPr>
          <p:cNvPr id="11266" name="Title 1"/>
          <p:cNvSpPr>
            <a:spLocks noGrp="1"/>
          </p:cNvSpPr>
          <p:nvPr>
            <p:ph type="title"/>
          </p:nvPr>
        </p:nvSpPr>
        <p:spPr/>
        <p:txBody>
          <a:bodyPr/>
          <a:lstStyle/>
          <a:p>
            <a:r>
              <a:rPr lang="en-US" altLang="en-US" smtClean="0"/>
              <a:t>Form 1040</a:t>
            </a:r>
            <a:endParaRPr lang="en-US" altLang="en-US" dirty="0"/>
          </a:p>
        </p:txBody>
      </p:sp>
      <p:pic>
        <p:nvPicPr>
          <p:cNvPr id="5" name="Picture 4"/>
          <p:cNvPicPr>
            <a:picLocks noChangeAspect="1"/>
          </p:cNvPicPr>
          <p:nvPr/>
        </p:nvPicPr>
        <p:blipFill rotWithShape="1">
          <a:blip r:embed="rId3"/>
          <a:srcRect r="1185"/>
          <a:stretch/>
        </p:blipFill>
        <p:spPr>
          <a:xfrm>
            <a:off x="63500" y="2590800"/>
            <a:ext cx="12045642" cy="1122998"/>
          </a:xfrm>
          <a:prstGeom prst="rect">
            <a:avLst/>
          </a:prstGeom>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 2018</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40</a:t>
            </a:fld>
            <a:endParaRPr lang="en-US" altLang="en-US" dirty="0"/>
          </a:p>
        </p:txBody>
      </p:sp>
      <p:sp>
        <p:nvSpPr>
          <p:cNvPr id="70659" name="Content Placeholder 2"/>
          <p:cNvSpPr>
            <a:spLocks noGrp="1"/>
          </p:cNvSpPr>
          <p:nvPr>
            <p:ph sz="quarter" idx="12"/>
          </p:nvPr>
        </p:nvSpPr>
        <p:spPr/>
        <p:txBody>
          <a:bodyPr/>
          <a:lstStyle/>
          <a:p>
            <a:r>
              <a:rPr lang="en-US" altLang="en-US" smtClean="0"/>
              <a:t>They can file MFJ with Form 8379 Injured Spouse Allocation</a:t>
            </a:r>
          </a:p>
          <a:p>
            <a:r>
              <a:rPr lang="en-US" altLang="en-US" smtClean="0"/>
              <a:t>Probing questions:</a:t>
            </a:r>
          </a:p>
          <a:p>
            <a:pPr lvl="1"/>
            <a:r>
              <a:rPr lang="en-US" altLang="en-US" smtClean="0"/>
              <a:t>Is Jill legally obligated to pay any of the debts?</a:t>
            </a:r>
          </a:p>
          <a:p>
            <a:pPr lvl="1"/>
            <a:r>
              <a:rPr lang="en-US" altLang="en-US" smtClean="0"/>
              <a:t>Did Jill make and report tax payments (such as withholding) or claim a refundable tax credit?</a:t>
            </a:r>
          </a:p>
          <a:p>
            <a:pPr lvl="1"/>
            <a:endParaRPr lang="en-US" altLang="en-US" dirty="0"/>
          </a:p>
        </p:txBody>
      </p:sp>
      <p:sp>
        <p:nvSpPr>
          <p:cNvPr id="63490" name="Title 1"/>
          <p:cNvSpPr>
            <a:spLocks noGrp="1"/>
          </p:cNvSpPr>
          <p:nvPr>
            <p:ph type="title"/>
          </p:nvPr>
        </p:nvSpPr>
        <p:spPr/>
        <p:txBody>
          <a:bodyPr/>
          <a:lstStyle/>
          <a:p>
            <a:r>
              <a:rPr lang="en-US" altLang="en-US" smtClean="0"/>
              <a:t>Problem #5 (Cont.)</a:t>
            </a:r>
            <a:endParaRPr lang="en-US" altLang="en-US" dirty="0"/>
          </a:p>
        </p:txBody>
      </p:sp>
    </p:spTree>
    <p:extLst>
      <p:ext uri="{BB962C8B-B14F-4D97-AF65-F5344CB8AC3E}">
        <p14:creationId xmlns:p14="http://schemas.microsoft.com/office/powerpoint/2010/main" val="159509167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a:t>NTTC Training – TY 2018</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41</a:t>
            </a:fld>
            <a:endParaRPr lang="en-US" altLang="en-US" dirty="0"/>
          </a:p>
        </p:txBody>
      </p:sp>
      <p:sp>
        <p:nvSpPr>
          <p:cNvPr id="61443" name="Rectangle 3"/>
          <p:cNvSpPr>
            <a:spLocks noGrp="1" noChangeArrowheads="1"/>
          </p:cNvSpPr>
          <p:nvPr>
            <p:ph sz="quarter" idx="12"/>
          </p:nvPr>
        </p:nvSpPr>
        <p:spPr/>
        <p:txBody>
          <a:bodyPr>
            <a:normAutofit/>
          </a:bodyPr>
          <a:lstStyle/>
          <a:p>
            <a:r>
              <a:rPr lang="en-US" altLang="en-US" dirty="0" smtClean="0">
                <a:solidFill>
                  <a:srgbClr val="0000FF"/>
                </a:solidFill>
              </a:rPr>
              <a:t>See Slide Deck 10 Unique Filing Status</a:t>
            </a:r>
            <a:endParaRPr lang="en-GB" altLang="en-US" sz="2400" dirty="0"/>
          </a:p>
          <a:p>
            <a:endParaRPr lang="en-US" altLang="en-US" dirty="0"/>
          </a:p>
        </p:txBody>
      </p:sp>
      <p:sp>
        <p:nvSpPr>
          <p:cNvPr id="40962" name="Rectangle 2"/>
          <p:cNvSpPr>
            <a:spLocks noGrp="1" noChangeArrowheads="1"/>
          </p:cNvSpPr>
          <p:nvPr>
            <p:ph type="title"/>
          </p:nvPr>
        </p:nvSpPr>
        <p:spPr/>
        <p:txBody>
          <a:bodyPr>
            <a:normAutofit fontScale="90000"/>
          </a:bodyPr>
          <a:lstStyle/>
          <a:p>
            <a:r>
              <a:rPr lang="en-US" altLang="en-US" dirty="0"/>
              <a:t>Head of Household – Married to Non-Resident Alien</a:t>
            </a:r>
          </a:p>
        </p:txBody>
      </p:sp>
    </p:spTree>
    <p:extLst>
      <p:ext uri="{BB962C8B-B14F-4D97-AF65-F5344CB8AC3E}">
        <p14:creationId xmlns:p14="http://schemas.microsoft.com/office/powerpoint/2010/main" val="2887983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NTTC Training - TY2018</a:t>
            </a:r>
            <a:endParaRPr lang="en-US"/>
          </a:p>
        </p:txBody>
      </p:sp>
      <p:sp>
        <p:nvSpPr>
          <p:cNvPr id="3" name="Slide Number Placeholder 2"/>
          <p:cNvSpPr>
            <a:spLocks noGrp="1"/>
          </p:cNvSpPr>
          <p:nvPr>
            <p:ph type="sldNum" sz="quarter" idx="12"/>
          </p:nvPr>
        </p:nvSpPr>
        <p:spPr/>
        <p:txBody>
          <a:bodyPr/>
          <a:lstStyle/>
          <a:p>
            <a:fld id="{71B042FB-C5A0-4140-9EC3-E8F3BDEE7242}" type="slidenum">
              <a:rPr lang="en-US" smtClean="0"/>
              <a:pPr/>
              <a:t>42</a:t>
            </a:fld>
            <a:endParaRPr lang="en-US"/>
          </a:p>
        </p:txBody>
      </p:sp>
      <p:sp>
        <p:nvSpPr>
          <p:cNvPr id="5" name="Title 4"/>
          <p:cNvSpPr>
            <a:spLocks noGrp="1"/>
          </p:cNvSpPr>
          <p:nvPr>
            <p:ph type="title"/>
          </p:nvPr>
        </p:nvSpPr>
        <p:spPr/>
        <p:txBody>
          <a:bodyPr/>
          <a:lstStyle/>
          <a:p>
            <a:r>
              <a:rPr lang="en-US" dirty="0" smtClean="0"/>
              <a:t>Filing Status</a:t>
            </a:r>
            <a:endParaRPr lang="en-US" dirty="0"/>
          </a:p>
        </p:txBody>
      </p:sp>
      <p:pic>
        <p:nvPicPr>
          <p:cNvPr id="9" name="Picture 8" descr="Life of an Educator: Top 10 questions to ask yourself in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096" y="1437736"/>
            <a:ext cx="4670289" cy="4670289"/>
          </a:xfrm>
          <a:prstGeom prst="rect">
            <a:avLst/>
          </a:prstGeom>
        </p:spPr>
      </p:pic>
    </p:spTree>
    <p:extLst>
      <p:ext uri="{BB962C8B-B14F-4D97-AF65-F5344CB8AC3E}">
        <p14:creationId xmlns:p14="http://schemas.microsoft.com/office/powerpoint/2010/main" val="17986426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6007" y="2200705"/>
            <a:ext cx="8461083" cy="3361895"/>
          </a:xfrm>
          <a:prstGeom prst="rect">
            <a:avLst/>
          </a:prstGeom>
        </p:spPr>
      </p:pic>
      <p:sp>
        <p:nvSpPr>
          <p:cNvPr id="9" name="Footer Placeholder 8"/>
          <p:cNvSpPr>
            <a:spLocks noGrp="1"/>
          </p:cNvSpPr>
          <p:nvPr>
            <p:ph type="ftr" sz="quarter" idx="11"/>
          </p:nvPr>
        </p:nvSpPr>
        <p:spPr/>
        <p:txBody>
          <a:bodyPr/>
          <a:lstStyle/>
          <a:p>
            <a:r>
              <a:rPr lang="en-US" smtClean="0"/>
              <a:t>NTTC Training – TY 2018</a:t>
            </a:r>
            <a:endParaRPr lang="en-US" dirty="0"/>
          </a:p>
        </p:txBody>
      </p:sp>
      <p:sp>
        <p:nvSpPr>
          <p:cNvPr id="8" name="Slide Number Placeholder 7"/>
          <p:cNvSpPr>
            <a:spLocks noGrp="1"/>
          </p:cNvSpPr>
          <p:nvPr>
            <p:ph type="sldNum" sz="quarter" idx="12"/>
          </p:nvPr>
        </p:nvSpPr>
        <p:spPr/>
        <p:txBody>
          <a:bodyPr/>
          <a:lstStyle/>
          <a:p>
            <a:fld id="{9C9E3000-1FE7-4597-BE23-A1AC10F0DE04}" type="slidenum">
              <a:rPr lang="en-US" altLang="en-US" smtClean="0"/>
              <a:pPr/>
              <a:t>5</a:t>
            </a:fld>
            <a:endParaRPr lang="en-US" altLang="en-US" dirty="0"/>
          </a:p>
        </p:txBody>
      </p:sp>
      <p:sp>
        <p:nvSpPr>
          <p:cNvPr id="12290" name="Title 1"/>
          <p:cNvSpPr>
            <a:spLocks noGrp="1"/>
          </p:cNvSpPr>
          <p:nvPr>
            <p:ph type="title"/>
          </p:nvPr>
        </p:nvSpPr>
        <p:spPr/>
        <p:txBody>
          <a:bodyPr/>
          <a:lstStyle/>
          <a:p>
            <a:r>
              <a:rPr lang="en-US" altLang="en-US" smtClean="0"/>
              <a:t>Intake Booklet</a:t>
            </a:r>
            <a:endParaRPr lang="en-US" altLang="en-US" dirty="0"/>
          </a:p>
        </p:txBody>
      </p:sp>
      <p:sp>
        <p:nvSpPr>
          <p:cNvPr id="16387" name="TextBox 7"/>
          <p:cNvSpPr txBox="1">
            <a:spLocks noChangeArrowheads="1"/>
          </p:cNvSpPr>
          <p:nvPr/>
        </p:nvSpPr>
        <p:spPr bwMode="auto">
          <a:xfrm>
            <a:off x="2895600" y="1529171"/>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800" dirty="0">
                <a:solidFill>
                  <a:srgbClr val="0000FF"/>
                </a:solidFill>
                <a:cs typeface="Calibri" panose="020F0502020204030204" pitchFamily="34" charset="0"/>
              </a:rPr>
              <a:t>Check Part II entries</a:t>
            </a:r>
            <a:r>
              <a:rPr lang="en-US" altLang="en-US" sz="2800" dirty="0" smtClean="0">
                <a:solidFill>
                  <a:srgbClr val="0000FF"/>
                </a:solidFill>
                <a:cs typeface="Calibri" panose="020F0502020204030204" pitchFamily="34" charset="0"/>
              </a:rPr>
              <a:t> in </a:t>
            </a:r>
            <a:r>
              <a:rPr lang="en-US" altLang="en-US" sz="2800" dirty="0">
                <a:solidFill>
                  <a:srgbClr val="0000FF"/>
                </a:solidFill>
                <a:cs typeface="Calibri" panose="020F0502020204030204" pitchFamily="34" charset="0"/>
              </a:rPr>
              <a:t>Intake</a:t>
            </a:r>
            <a:r>
              <a:rPr lang="en-US" altLang="en-US" sz="2800" dirty="0" smtClean="0">
                <a:solidFill>
                  <a:srgbClr val="0000FF"/>
                </a:solidFill>
                <a:cs typeface="Calibri" panose="020F0502020204030204" pitchFamily="34" charset="0"/>
              </a:rPr>
              <a:t> Booklet</a:t>
            </a:r>
            <a:endParaRPr lang="en-US" altLang="en-US" sz="2800" dirty="0">
              <a:solidFill>
                <a:srgbClr val="0000FF"/>
              </a:solidFill>
              <a:cs typeface="Calibri" panose="020F0502020204030204" pitchFamily="34" charset="0"/>
            </a:endParaRPr>
          </a:p>
        </p:txBody>
      </p:sp>
      <p:sp>
        <p:nvSpPr>
          <p:cNvPr id="16388" name="TextBox 9"/>
          <p:cNvSpPr txBox="1">
            <a:spLocks noChangeArrowheads="1"/>
          </p:cNvSpPr>
          <p:nvPr/>
        </p:nvSpPr>
        <p:spPr bwMode="auto">
          <a:xfrm>
            <a:off x="1956007" y="5640425"/>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800" dirty="0">
                <a:solidFill>
                  <a:srgbClr val="0000FF"/>
                </a:solidFill>
                <a:cs typeface="Calibri" panose="020F0502020204030204" pitchFamily="34" charset="0"/>
              </a:rPr>
              <a:t>Ask questions – verify</a:t>
            </a:r>
          </a:p>
        </p:txBody>
      </p:sp>
      <p:sp>
        <p:nvSpPr>
          <p:cNvPr id="5" name="Rectangle 4"/>
          <p:cNvSpPr/>
          <p:nvPr/>
        </p:nvSpPr>
        <p:spPr>
          <a:xfrm>
            <a:off x="7543803" y="3657601"/>
            <a:ext cx="2873287" cy="1676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US" altLang="en-US" dirty="0">
              <a:solidFill>
                <a:srgbClr val="FFFFFF"/>
              </a:solidFill>
              <a:cs typeface="Calibri" panose="020F0502020204030204" pitchFamily="34" charset="0"/>
            </a:endParaRPr>
          </a:p>
        </p:txBody>
      </p:sp>
      <p:sp>
        <p:nvSpPr>
          <p:cNvPr id="12" name="Rectangle 11"/>
          <p:cNvSpPr/>
          <p:nvPr/>
        </p:nvSpPr>
        <p:spPr>
          <a:xfrm>
            <a:off x="1981199" y="2396280"/>
            <a:ext cx="1828801" cy="3069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US" altLang="en-US" dirty="0">
              <a:solidFill>
                <a:srgbClr val="FFFFFF"/>
              </a:solidFill>
              <a:cs typeface="Calibri" panose="020F0502020204030204" pitchFamily="34" charset="0"/>
            </a:endParaRPr>
          </a:p>
        </p:txBody>
      </p:sp>
    </p:spTree>
    <p:extLst>
      <p:ext uri="{BB962C8B-B14F-4D97-AF65-F5344CB8AC3E}">
        <p14:creationId xmlns:p14="http://schemas.microsoft.com/office/powerpoint/2010/main" val="24789668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 2018</a:t>
            </a:r>
            <a:endParaRPr lang="en-US" dirty="0"/>
          </a:p>
        </p:txBody>
      </p:sp>
      <p:sp>
        <p:nvSpPr>
          <p:cNvPr id="8" name="Slide Number Placeholder 7"/>
          <p:cNvSpPr>
            <a:spLocks noGrp="1"/>
          </p:cNvSpPr>
          <p:nvPr>
            <p:ph type="sldNum" sz="quarter" idx="11"/>
          </p:nvPr>
        </p:nvSpPr>
        <p:spPr/>
        <p:txBody>
          <a:bodyPr/>
          <a:lstStyle/>
          <a:p>
            <a:fld id="{AE820BBC-AC8A-41A2-B5A2-A38EDA688333}" type="slidenum">
              <a:rPr lang="en-US" altLang="en-US" smtClean="0"/>
              <a:pPr/>
              <a:t>6</a:t>
            </a:fld>
            <a:endParaRPr lang="en-US" altLang="en-US" dirty="0"/>
          </a:p>
        </p:txBody>
      </p:sp>
      <p:sp>
        <p:nvSpPr>
          <p:cNvPr id="5122" name="Rectangle 2"/>
          <p:cNvSpPr>
            <a:spLocks noGrp="1" noChangeArrowheads="1"/>
          </p:cNvSpPr>
          <p:nvPr>
            <p:ph sz="quarter" idx="12"/>
          </p:nvPr>
        </p:nvSpPr>
        <p:spPr/>
        <p:txBody>
          <a:bodyPr>
            <a:normAutofit fontScale="85000" lnSpcReduction="20000"/>
          </a:bodyPr>
          <a:lstStyle/>
          <a:p>
            <a:r>
              <a:rPr lang="en-GB" altLang="en-US" dirty="0"/>
              <a:t>Marital status as of 12/31</a:t>
            </a:r>
          </a:p>
          <a:p>
            <a:r>
              <a:rPr lang="en-GB" altLang="en-US" dirty="0"/>
              <a:t>Others living in home </a:t>
            </a:r>
            <a:r>
              <a:rPr lang="en-GB" altLang="en-US" dirty="0" smtClean="0"/>
              <a:t>and/or </a:t>
            </a:r>
            <a:r>
              <a:rPr lang="en-GB" altLang="en-US" dirty="0"/>
              <a:t>supported by taxpayer, if any</a:t>
            </a:r>
          </a:p>
          <a:p>
            <a:pPr lvl="1"/>
            <a:r>
              <a:rPr lang="en-GB" altLang="en-US" dirty="0"/>
              <a:t>Their relationship/dependency</a:t>
            </a:r>
          </a:p>
          <a:p>
            <a:pPr lvl="1"/>
            <a:r>
              <a:rPr lang="en-GB" altLang="en-US" dirty="0"/>
              <a:t>Paid &gt;50% of upkeep of the home?</a:t>
            </a:r>
          </a:p>
          <a:p>
            <a:r>
              <a:rPr lang="en-GB" altLang="en-US" dirty="0"/>
              <a:t>If widow(</a:t>
            </a:r>
            <a:r>
              <a:rPr lang="en-GB" altLang="en-US" dirty="0" err="1"/>
              <a:t>er</a:t>
            </a:r>
            <a:r>
              <a:rPr lang="en-GB" altLang="en-US" dirty="0"/>
              <a:t>) </a:t>
            </a:r>
          </a:p>
          <a:p>
            <a:pPr lvl="1"/>
            <a:r>
              <a:rPr lang="en-GB" altLang="en-US" dirty="0"/>
              <a:t>Date of death of spouse</a:t>
            </a:r>
          </a:p>
          <a:p>
            <a:pPr lvl="1"/>
            <a:r>
              <a:rPr lang="en-GB" altLang="en-US" dirty="0"/>
              <a:t>Any dependent* children at home</a:t>
            </a:r>
          </a:p>
          <a:p>
            <a:pPr marL="0" indent="0">
              <a:buNone/>
            </a:pPr>
            <a:r>
              <a:rPr lang="en-GB" altLang="en-US" dirty="0"/>
              <a:t>* See next slide</a:t>
            </a:r>
          </a:p>
          <a:p>
            <a:pPr lvl="1"/>
            <a:endParaRPr lang="en-GB" altLang="en-US" dirty="0"/>
          </a:p>
        </p:txBody>
      </p:sp>
      <p:sp>
        <p:nvSpPr>
          <p:cNvPr id="14338" name="Rectangle 1"/>
          <p:cNvSpPr>
            <a:spLocks noGrp="1" noChangeArrowheads="1"/>
          </p:cNvSpPr>
          <p:nvPr>
            <p:ph type="title"/>
          </p:nvPr>
        </p:nvSpPr>
        <p:spPr/>
        <p:txBody>
          <a:bodyPr/>
          <a:lstStyle/>
          <a:p>
            <a:r>
              <a:rPr lang="en-GB" altLang="en-US"/>
              <a:t>Living Situation Analysis</a:t>
            </a:r>
            <a:endParaRPr lang="en-GB" altLang="en-US" dirty="0"/>
          </a:p>
        </p:txBody>
      </p:sp>
    </p:spTree>
    <p:extLst>
      <p:ext uri="{BB962C8B-B14F-4D97-AF65-F5344CB8AC3E}">
        <p14:creationId xmlns:p14="http://schemas.microsoft.com/office/powerpoint/2010/main" val="5097072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pPr>
              <a:defRPr/>
            </a:pPr>
            <a:r>
              <a:rPr lang="en-US"/>
              <a:t>NTTC Training – TY 2018</a:t>
            </a:r>
            <a:endParaRPr lang="en-US" dirty="0"/>
          </a:p>
        </p:txBody>
      </p:sp>
      <p:sp>
        <p:nvSpPr>
          <p:cNvPr id="7" name="Slide Number Placeholder 6"/>
          <p:cNvSpPr>
            <a:spLocks noGrp="1"/>
          </p:cNvSpPr>
          <p:nvPr>
            <p:ph type="sldNum" sz="quarter" idx="11"/>
          </p:nvPr>
        </p:nvSpPr>
        <p:spPr/>
        <p:txBody>
          <a:bodyPr/>
          <a:lstStyle/>
          <a:p>
            <a:fld id="{C3B48BE4-2CA7-4968-9ECA-0386B9B5A5F2}" type="slidenum">
              <a:rPr lang="en-US" smtClean="0"/>
              <a:pPr/>
              <a:t>7</a:t>
            </a:fld>
            <a:endParaRPr lang="en-US" dirty="0"/>
          </a:p>
        </p:txBody>
      </p:sp>
      <p:sp>
        <p:nvSpPr>
          <p:cNvPr id="3" name="Content Placeholder 2"/>
          <p:cNvSpPr>
            <a:spLocks noGrp="1"/>
          </p:cNvSpPr>
          <p:nvPr>
            <p:ph sz="quarter" idx="12"/>
          </p:nvPr>
        </p:nvSpPr>
        <p:spPr/>
        <p:txBody>
          <a:bodyPr>
            <a:normAutofit/>
          </a:bodyPr>
          <a:lstStyle/>
          <a:p>
            <a:r>
              <a:rPr lang="en-US" dirty="0"/>
              <a:t>Child must be a dependent</a:t>
            </a:r>
            <a:r>
              <a:rPr lang="en-US" dirty="0" smtClean="0"/>
              <a:t> </a:t>
            </a:r>
            <a:r>
              <a:rPr lang="en-US" b="1" dirty="0" smtClean="0"/>
              <a:t>or</a:t>
            </a:r>
          </a:p>
          <a:p>
            <a:r>
              <a:rPr lang="en-US" dirty="0"/>
              <a:t>Would have been a dependent except </a:t>
            </a:r>
          </a:p>
          <a:p>
            <a:pPr lvl="1"/>
            <a:r>
              <a:rPr lang="en-US" dirty="0"/>
              <a:t>Gross income too high,</a:t>
            </a:r>
          </a:p>
          <a:p>
            <a:pPr lvl="1"/>
            <a:r>
              <a:rPr lang="en-US" dirty="0"/>
              <a:t>Filed MFJ -OR-</a:t>
            </a:r>
          </a:p>
          <a:p>
            <a:pPr lvl="1"/>
            <a:r>
              <a:rPr lang="en-US" dirty="0"/>
              <a:t>Taxpayer is a dependent</a:t>
            </a:r>
          </a:p>
          <a:p>
            <a:pPr lvl="1">
              <a:buFont typeface="Wingdings" panose="05000000000000000000" pitchFamily="2" charset="2"/>
              <a:buChar char="Ø"/>
            </a:pPr>
            <a:r>
              <a:rPr lang="en-US" dirty="0"/>
              <a:t>Applies to all open tax years – can amend to get a refund</a:t>
            </a:r>
          </a:p>
        </p:txBody>
      </p:sp>
      <p:sp>
        <p:nvSpPr>
          <p:cNvPr id="2" name="Title 1"/>
          <p:cNvSpPr>
            <a:spLocks noGrp="1"/>
          </p:cNvSpPr>
          <p:nvPr>
            <p:ph type="title"/>
          </p:nvPr>
        </p:nvSpPr>
        <p:spPr/>
        <p:txBody>
          <a:bodyPr/>
          <a:lstStyle/>
          <a:p>
            <a:r>
              <a:rPr lang="en-US"/>
              <a:t>Qualifying Widow(er)</a:t>
            </a:r>
            <a:endParaRPr lang="en-US" dirty="0"/>
          </a:p>
        </p:txBody>
      </p:sp>
      <p:sp>
        <p:nvSpPr>
          <p:cNvPr id="4" name="Rectangle 3"/>
          <p:cNvSpPr/>
          <p:nvPr/>
        </p:nvSpPr>
        <p:spPr>
          <a:xfrm>
            <a:off x="1177036" y="2438400"/>
            <a:ext cx="9414763" cy="3124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2245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NTTC Training – TY 2018</a:t>
            </a:r>
            <a:endParaRPr lang="en-US" dirty="0"/>
          </a:p>
        </p:txBody>
      </p:sp>
      <p:sp>
        <p:nvSpPr>
          <p:cNvPr id="3" name="Slide Number Placeholder 2"/>
          <p:cNvSpPr>
            <a:spLocks noGrp="1"/>
          </p:cNvSpPr>
          <p:nvPr>
            <p:ph type="sldNum" sz="quarter" idx="12"/>
          </p:nvPr>
        </p:nvSpPr>
        <p:spPr/>
        <p:txBody>
          <a:bodyPr/>
          <a:lstStyle/>
          <a:p>
            <a:pPr>
              <a:defRPr/>
            </a:pPr>
            <a:fld id="{9C9E3000-1FE7-4597-BE23-A1AC10F0DE04}" type="slidenum">
              <a:rPr lang="en-US" altLang="en-US" smtClean="0"/>
              <a:pPr>
                <a:defRPr/>
              </a:pPr>
              <a:t>8</a:t>
            </a:fld>
            <a:endParaRPr lang="en-US" altLang="en-US" dirty="0"/>
          </a:p>
        </p:txBody>
      </p:sp>
      <p:sp>
        <p:nvSpPr>
          <p:cNvPr id="2" name="Text Placeholder 1"/>
          <p:cNvSpPr>
            <a:spLocks noGrp="1"/>
          </p:cNvSpPr>
          <p:nvPr>
            <p:ph type="body" sz="quarter" idx="15"/>
          </p:nvPr>
        </p:nvSpPr>
        <p:spPr>
          <a:xfrm>
            <a:off x="192882" y="2417753"/>
            <a:ext cx="2474118" cy="2360612"/>
          </a:xfrm>
        </p:spPr>
        <p:txBody>
          <a:bodyPr>
            <a:normAutofit fontScale="62500" lnSpcReduction="20000"/>
          </a:bodyPr>
          <a:lstStyle/>
          <a:p>
            <a:pPr>
              <a:spcBef>
                <a:spcPct val="0"/>
              </a:spcBef>
              <a:buClrTx/>
              <a:buSzTx/>
              <a:buNone/>
            </a:pPr>
            <a:r>
              <a:rPr lang="en-US" altLang="en-US" dirty="0">
                <a:cs typeface="Calibri" panose="020F0502020204030204" pitchFamily="34" charset="0"/>
              </a:rPr>
              <a:t>On the </a:t>
            </a:r>
            <a:r>
              <a:rPr lang="en-US" altLang="en-US" dirty="0" smtClean="0">
                <a:cs typeface="Calibri" panose="020F0502020204030204" pitchFamily="34" charset="0"/>
              </a:rPr>
              <a:t>Tri-Fold </a:t>
            </a:r>
          </a:p>
          <a:p>
            <a:pPr>
              <a:spcBef>
                <a:spcPct val="0"/>
              </a:spcBef>
              <a:buClrTx/>
              <a:buSzTx/>
              <a:buNone/>
            </a:pPr>
            <a:r>
              <a:rPr lang="en-US" altLang="en-US" dirty="0" smtClean="0">
                <a:cs typeface="Calibri" panose="020F0502020204030204" pitchFamily="34" charset="0"/>
              </a:rPr>
              <a:t>Resource </a:t>
            </a:r>
            <a:r>
              <a:rPr lang="en-US" altLang="en-US" dirty="0">
                <a:cs typeface="Calibri" panose="020F0502020204030204" pitchFamily="34" charset="0"/>
              </a:rPr>
              <a:t>Tool</a:t>
            </a:r>
          </a:p>
          <a:p>
            <a:pPr>
              <a:spcBef>
                <a:spcPct val="0"/>
              </a:spcBef>
              <a:buClrTx/>
              <a:buSzTx/>
              <a:buNone/>
            </a:pPr>
            <a:endParaRPr lang="en-US" altLang="en-US" sz="2800" dirty="0">
              <a:cs typeface="Calibri" panose="020F0502020204030204" pitchFamily="34" charset="0"/>
            </a:endParaRPr>
          </a:p>
          <a:p>
            <a:pPr>
              <a:spcBef>
                <a:spcPct val="0"/>
              </a:spcBef>
              <a:buClrTx/>
              <a:buSzTx/>
              <a:buNone/>
            </a:pPr>
            <a:r>
              <a:rPr lang="en-US" altLang="en-US" sz="2800" b="1" dirty="0">
                <a:solidFill>
                  <a:srgbClr val="0000FF"/>
                </a:solidFill>
                <a:cs typeface="Calibri" panose="020F0502020204030204" pitchFamily="34" charset="0"/>
              </a:rPr>
              <a:t>Don’t miss </a:t>
            </a:r>
          </a:p>
          <a:p>
            <a:pPr>
              <a:spcBef>
                <a:spcPct val="0"/>
              </a:spcBef>
              <a:buClrTx/>
              <a:buSzTx/>
              <a:buNone/>
            </a:pPr>
            <a:r>
              <a:rPr lang="en-US" altLang="en-US" sz="2800" b="1" dirty="0">
                <a:solidFill>
                  <a:srgbClr val="0000FF"/>
                </a:solidFill>
                <a:cs typeface="Calibri" panose="020F0502020204030204" pitchFamily="34" charset="0"/>
              </a:rPr>
              <a:t>the </a:t>
            </a:r>
            <a:r>
              <a:rPr lang="en-US" altLang="en-US" sz="2800" b="1" dirty="0" smtClean="0">
                <a:solidFill>
                  <a:srgbClr val="0000FF"/>
                </a:solidFill>
                <a:cs typeface="Calibri" panose="020F0502020204030204" pitchFamily="34" charset="0"/>
              </a:rPr>
              <a:t>footnotes</a:t>
            </a:r>
          </a:p>
          <a:p>
            <a:pPr>
              <a:spcBef>
                <a:spcPct val="0"/>
              </a:spcBef>
              <a:buClrTx/>
              <a:buSzTx/>
              <a:buNone/>
            </a:pPr>
            <a:endParaRPr lang="en-US" altLang="en-US" sz="2800" b="1" dirty="0">
              <a:solidFill>
                <a:srgbClr val="0000FF"/>
              </a:solidFill>
              <a:cs typeface="Calibri" panose="020F0502020204030204" pitchFamily="34" charset="0"/>
            </a:endParaRPr>
          </a:p>
          <a:p>
            <a:pPr>
              <a:spcBef>
                <a:spcPct val="0"/>
              </a:spcBef>
              <a:buClrTx/>
              <a:buSzTx/>
              <a:buNone/>
            </a:pPr>
            <a:r>
              <a:rPr lang="en-US" altLang="en-US" sz="2800" b="1" dirty="0" smtClean="0">
                <a:solidFill>
                  <a:srgbClr val="00B050"/>
                </a:solidFill>
                <a:cs typeface="Calibri" panose="020F0502020204030204" pitchFamily="34" charset="0"/>
              </a:rPr>
              <a:t>Also see Tab B-6 in</a:t>
            </a:r>
          </a:p>
          <a:p>
            <a:pPr>
              <a:spcBef>
                <a:spcPct val="0"/>
              </a:spcBef>
              <a:buClrTx/>
              <a:buSzTx/>
              <a:buNone/>
            </a:pPr>
            <a:r>
              <a:rPr lang="en-US" altLang="en-US" sz="2800" b="1" dirty="0" smtClean="0">
                <a:solidFill>
                  <a:srgbClr val="00B050"/>
                </a:solidFill>
                <a:cs typeface="Calibri" panose="020F0502020204030204" pitchFamily="34" charset="0"/>
              </a:rPr>
              <a:t>Pub 4012 for interview</a:t>
            </a:r>
          </a:p>
          <a:p>
            <a:pPr>
              <a:spcBef>
                <a:spcPct val="0"/>
              </a:spcBef>
              <a:buClrTx/>
              <a:buSzTx/>
              <a:buNone/>
            </a:pPr>
            <a:r>
              <a:rPr lang="en-US" altLang="en-US" sz="2800" b="1" dirty="0" smtClean="0">
                <a:solidFill>
                  <a:srgbClr val="00B050"/>
                </a:solidFill>
                <a:cs typeface="Calibri" panose="020F0502020204030204" pitchFamily="34" charset="0"/>
              </a:rPr>
              <a:t>Tips</a:t>
            </a:r>
            <a:endParaRPr lang="en-US" altLang="en-US" sz="2800" b="1" dirty="0">
              <a:solidFill>
                <a:srgbClr val="00B050"/>
              </a:solidFill>
              <a:cs typeface="Calibri" panose="020F0502020204030204" pitchFamily="34" charset="0"/>
            </a:endParaRPr>
          </a:p>
          <a:p>
            <a:endParaRPr lang="en-US" dirty="0"/>
          </a:p>
        </p:txBody>
      </p:sp>
      <p:sp>
        <p:nvSpPr>
          <p:cNvPr id="5" name="Text Placeholder 4"/>
          <p:cNvSpPr>
            <a:spLocks noGrp="1"/>
          </p:cNvSpPr>
          <p:nvPr>
            <p:ph type="body" sz="quarter" idx="16"/>
          </p:nvPr>
        </p:nvSpPr>
        <p:spPr/>
        <p:txBody>
          <a:bodyPr/>
          <a:lstStyle/>
          <a:p>
            <a:endParaRPr lang="en-US" dirty="0"/>
          </a:p>
        </p:txBody>
      </p:sp>
      <p:sp>
        <p:nvSpPr>
          <p:cNvPr id="16386" name="Title 1"/>
          <p:cNvSpPr>
            <a:spLocks noGrp="1"/>
          </p:cNvSpPr>
          <p:nvPr>
            <p:ph type="title"/>
          </p:nvPr>
        </p:nvSpPr>
        <p:spPr/>
        <p:txBody>
          <a:bodyPr/>
          <a:lstStyle/>
          <a:p>
            <a:r>
              <a:rPr lang="en-US" altLang="en-US" dirty="0"/>
              <a:t>Use the Decision Tree</a:t>
            </a:r>
          </a:p>
        </p:txBody>
      </p:sp>
      <p:pic>
        <p:nvPicPr>
          <p:cNvPr id="16390"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00401" y="981727"/>
            <a:ext cx="6608762" cy="503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 2018</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9</a:t>
            </a:fld>
            <a:endParaRPr lang="en-US" altLang="en-US" dirty="0"/>
          </a:p>
        </p:txBody>
      </p:sp>
      <p:sp>
        <p:nvSpPr>
          <p:cNvPr id="25603" name="Rectangle 3"/>
          <p:cNvSpPr>
            <a:spLocks noGrp="1" noChangeArrowheads="1"/>
          </p:cNvSpPr>
          <p:nvPr>
            <p:ph sz="quarter" idx="12"/>
          </p:nvPr>
        </p:nvSpPr>
        <p:spPr/>
        <p:txBody>
          <a:bodyPr rtlCol="0">
            <a:normAutofit lnSpcReduction="10000"/>
          </a:bodyPr>
          <a:lstStyle/>
          <a:p>
            <a:pPr>
              <a:defRPr/>
            </a:pPr>
            <a:r>
              <a:rPr lang="en-US" altLang="en-US" dirty="0"/>
              <a:t>Many tax items affected by filing status</a:t>
            </a:r>
          </a:p>
          <a:p>
            <a:pPr lvl="1">
              <a:buClr>
                <a:schemeClr val="accent6">
                  <a:lumMod val="50000"/>
                </a:schemeClr>
              </a:buClr>
              <a:defRPr/>
            </a:pPr>
            <a:r>
              <a:rPr lang="en-US" altLang="en-US" dirty="0"/>
              <a:t>Necessity to file a return </a:t>
            </a:r>
          </a:p>
          <a:p>
            <a:pPr marL="1027113" lvl="2" indent="0">
              <a:buClr>
                <a:schemeClr val="accent6">
                  <a:lumMod val="50000"/>
                </a:schemeClr>
              </a:buClr>
              <a:buNone/>
              <a:defRPr/>
            </a:pPr>
            <a:r>
              <a:rPr lang="en-US" altLang="en-US" dirty="0">
                <a:solidFill>
                  <a:srgbClr val="0070C0"/>
                </a:solidFill>
              </a:rPr>
              <a:t>(Pub 4012 </a:t>
            </a:r>
            <a:r>
              <a:rPr lang="en-US" altLang="en-US" dirty="0" smtClean="0">
                <a:solidFill>
                  <a:srgbClr val="0070C0"/>
                </a:solidFill>
              </a:rPr>
              <a:t>Tab A Chart </a:t>
            </a:r>
            <a:r>
              <a:rPr lang="en-US" altLang="en-US" dirty="0">
                <a:solidFill>
                  <a:srgbClr val="0070C0"/>
                </a:solidFill>
              </a:rPr>
              <a:t>A)</a:t>
            </a:r>
          </a:p>
          <a:p>
            <a:pPr lvl="1">
              <a:buClr>
                <a:schemeClr val="accent6">
                  <a:lumMod val="50000"/>
                </a:schemeClr>
              </a:buClr>
              <a:defRPr/>
            </a:pPr>
            <a:r>
              <a:rPr lang="en-US" altLang="en-US" dirty="0"/>
              <a:t>Standard deduction </a:t>
            </a:r>
          </a:p>
          <a:p>
            <a:pPr marL="1027113" lvl="2" indent="0">
              <a:buClr>
                <a:schemeClr val="accent6">
                  <a:lumMod val="50000"/>
                </a:schemeClr>
              </a:buClr>
              <a:buNone/>
              <a:defRPr/>
            </a:pPr>
            <a:r>
              <a:rPr lang="en-US" altLang="en-US" dirty="0">
                <a:solidFill>
                  <a:srgbClr val="0070C0"/>
                </a:solidFill>
              </a:rPr>
              <a:t>(Pub 4012 </a:t>
            </a:r>
            <a:r>
              <a:rPr lang="en-US" altLang="en-US" dirty="0" smtClean="0">
                <a:solidFill>
                  <a:srgbClr val="0070C0"/>
                </a:solidFill>
              </a:rPr>
              <a:t>Tab F </a:t>
            </a:r>
            <a:r>
              <a:rPr lang="en-US" altLang="en-US" dirty="0">
                <a:solidFill>
                  <a:srgbClr val="0070C0"/>
                </a:solidFill>
              </a:rPr>
              <a:t>Exhibit 1)</a:t>
            </a:r>
          </a:p>
          <a:p>
            <a:pPr lvl="1">
              <a:buClr>
                <a:schemeClr val="accent6">
                  <a:lumMod val="50000"/>
                </a:schemeClr>
              </a:buClr>
              <a:defRPr/>
            </a:pPr>
            <a:r>
              <a:rPr lang="en-US" altLang="en-US" dirty="0"/>
              <a:t>Tax rate bracket </a:t>
            </a:r>
          </a:p>
          <a:p>
            <a:pPr lvl="1">
              <a:buClr>
                <a:schemeClr val="accent6">
                  <a:lumMod val="50000"/>
                </a:schemeClr>
              </a:buClr>
              <a:defRPr/>
            </a:pPr>
            <a:r>
              <a:rPr lang="en-US" altLang="en-US" dirty="0"/>
              <a:t>Eligibility for certain credits </a:t>
            </a:r>
          </a:p>
          <a:p>
            <a:pPr marL="1027113" lvl="2" indent="0">
              <a:buClr>
                <a:schemeClr val="accent6">
                  <a:lumMod val="50000"/>
                </a:schemeClr>
              </a:buClr>
              <a:buNone/>
              <a:defRPr/>
            </a:pPr>
            <a:r>
              <a:rPr lang="en-US" altLang="en-US" dirty="0">
                <a:solidFill>
                  <a:srgbClr val="0070C0"/>
                </a:solidFill>
              </a:rPr>
              <a:t>(e.g. Pub 4012 </a:t>
            </a:r>
            <a:r>
              <a:rPr lang="en-US" altLang="en-US" dirty="0" smtClean="0">
                <a:solidFill>
                  <a:srgbClr val="0070C0"/>
                </a:solidFill>
              </a:rPr>
              <a:t>Tab I EIC </a:t>
            </a:r>
            <a:r>
              <a:rPr lang="en-US" altLang="en-US" i="1" dirty="0" smtClean="0">
                <a:solidFill>
                  <a:srgbClr val="0070C0"/>
                </a:solidFill>
              </a:rPr>
              <a:t>General Eligibility Rules </a:t>
            </a:r>
            <a:r>
              <a:rPr lang="en-US" altLang="en-US" dirty="0" smtClean="0">
                <a:solidFill>
                  <a:srgbClr val="0070C0"/>
                </a:solidFill>
              </a:rPr>
              <a:t>Step 3)</a:t>
            </a:r>
            <a:endParaRPr lang="en-US" altLang="en-US" dirty="0">
              <a:solidFill>
                <a:srgbClr val="0070C0"/>
              </a:solidFill>
            </a:endParaRPr>
          </a:p>
        </p:txBody>
      </p:sp>
      <p:sp>
        <p:nvSpPr>
          <p:cNvPr id="18434" name="Rectangle 2"/>
          <p:cNvSpPr>
            <a:spLocks noGrp="1" noChangeArrowheads="1"/>
          </p:cNvSpPr>
          <p:nvPr>
            <p:ph type="title"/>
          </p:nvPr>
        </p:nvSpPr>
        <p:spPr/>
        <p:txBody>
          <a:bodyPr/>
          <a:lstStyle/>
          <a:p>
            <a:r>
              <a:rPr lang="en-US" altLang="en-US" dirty="0"/>
              <a:t>Filing Status Importance</a:t>
            </a:r>
          </a:p>
        </p:txBody>
      </p:sp>
    </p:spTree>
    <p:extLst>
      <p:ext uri="{BB962C8B-B14F-4D97-AF65-F5344CB8AC3E}">
        <p14:creationId xmlns:p14="http://schemas.microsoft.com/office/powerpoint/2010/main" val="110347959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2975</Words>
  <Application>Microsoft Office PowerPoint</Application>
  <PresentationFormat>Widescreen</PresentationFormat>
  <Paragraphs>402</Paragraphs>
  <Slides>42</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Times New Roman</vt:lpstr>
      <vt:lpstr>Verdana</vt:lpstr>
      <vt:lpstr>Wingdings</vt:lpstr>
      <vt:lpstr>2018 Templet</vt:lpstr>
      <vt:lpstr>Filing Status Married, Single, and More</vt:lpstr>
      <vt:lpstr>Filing Status</vt:lpstr>
      <vt:lpstr>Five Choices for Filing Status</vt:lpstr>
      <vt:lpstr>Form 1040</vt:lpstr>
      <vt:lpstr>Intake Booklet</vt:lpstr>
      <vt:lpstr>Living Situation Analysis</vt:lpstr>
      <vt:lpstr>Qualifying Widow(er)</vt:lpstr>
      <vt:lpstr>Use the Decision Tree</vt:lpstr>
      <vt:lpstr>Filing Status Importance</vt:lpstr>
      <vt:lpstr>Filing Status – Tax Rate</vt:lpstr>
      <vt:lpstr>Single</vt:lpstr>
      <vt:lpstr>Married Filing Jointly (MFJ)</vt:lpstr>
      <vt:lpstr>Married Filing Separately (MFS)</vt:lpstr>
      <vt:lpstr>MFS Disadvantages</vt:lpstr>
      <vt:lpstr>Married Filing Separately</vt:lpstr>
      <vt:lpstr>Why File MFS?</vt:lpstr>
      <vt:lpstr>Head of Household – Unmarried</vt:lpstr>
      <vt:lpstr>Head of Household – Married</vt:lpstr>
      <vt:lpstr>Head of Household – Providing a Home</vt:lpstr>
      <vt:lpstr>Qualifying Widow(er)</vt:lpstr>
      <vt:lpstr>Special Notes</vt:lpstr>
      <vt:lpstr>TaxSlayer – Filing Status</vt:lpstr>
      <vt:lpstr>Quality Review </vt:lpstr>
      <vt:lpstr>Filing Status - Quiz #1</vt:lpstr>
      <vt:lpstr>Filing Status - Quiz #2</vt:lpstr>
      <vt:lpstr>Filing Status - Quiz #3</vt:lpstr>
      <vt:lpstr>Filing Status - Quiz #4</vt:lpstr>
      <vt:lpstr>Filing Status</vt:lpstr>
      <vt:lpstr>Filing Status – Comprehensive Topics</vt:lpstr>
      <vt:lpstr>Community Property States – Community Income</vt:lpstr>
      <vt:lpstr>Filing MFS (or Single and RDP) in a Community Property State</vt:lpstr>
      <vt:lpstr>Married Filing Separately – Community Property States</vt:lpstr>
      <vt:lpstr>Injured Spouse</vt:lpstr>
      <vt:lpstr>Injured Spouse Requirements</vt:lpstr>
      <vt:lpstr>Form 8379 Injured Spouse Allocation</vt:lpstr>
      <vt:lpstr>IRS Form 8379 (partial view)</vt:lpstr>
      <vt:lpstr>TaxSlayer Injured Spouse</vt:lpstr>
      <vt:lpstr>TaxSlayer Form 8379 Input</vt:lpstr>
      <vt:lpstr>Filing Status – Quiz #5</vt:lpstr>
      <vt:lpstr>Problem #5 (Cont.)</vt:lpstr>
      <vt:lpstr>Head of Household – Married to Non-Resident Alien</vt:lpstr>
      <vt:lpstr>Filing Status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Filing Status Married, Single, and More</dc:title>
  <dc:creator/>
  <cp:lastModifiedBy/>
  <cp:revision>43</cp:revision>
  <dcterms:created xsi:type="dcterms:W3CDTF">2018-12-26T14:08:04Z</dcterms:created>
  <dcterms:modified xsi:type="dcterms:W3CDTF">2018-12-27T15:05:18Z</dcterms:modified>
</cp:coreProperties>
</file>